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83" r:id="rId21"/>
    <p:sldId id="278" r:id="rId22"/>
    <p:sldId id="279" r:id="rId23"/>
    <p:sldId id="280" r:id="rId24"/>
    <p:sldId id="281" r:id="rId25"/>
    <p:sldId id="282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4" d="100"/>
          <a:sy n="74" d="100"/>
        </p:scale>
        <p:origin x="104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D8D068-95E4-4665-A1D9-0C03C2CDAAF8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GB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0277B3-30CE-4072-8A34-CE0E7439347C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23421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FFAF214-4FD2-DB17-6B17-CEBEE48F9E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en-GB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82B4531F-F061-7225-D615-E0A119AD12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en-GB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1DA5347A-DF0E-256D-54C1-12872D09E3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7A164-C445-4522-8CDE-287663C17D22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46E00B3-9F00-FB4F-03BD-619D631B42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C86B367F-3D9F-7962-2786-D309462C70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C378A-8328-481E-97F7-380CCE299D4B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43208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8DA6CB5-9C29-0839-4D8D-0E6CA3CF77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GB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C2AFB278-CD7C-85DB-AA8B-C42D8A42DD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GB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78FAAD69-4BAA-9ABB-F329-2537F3E25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7A164-C445-4522-8CDE-287663C17D22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96B1C221-8784-02A8-EEFC-93395DAE54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7D0CD946-059B-C48C-F0B3-96F23E6BD4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C378A-8328-481E-97F7-380CCE299D4B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38290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20AF1A9-6991-3C04-91FF-D6EAF2EB42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en-GB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9CC1D479-90EA-A2D6-6F41-F11FC09444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F84DBA9-AE26-689E-B04F-0460B88B5A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7A164-C445-4522-8CDE-287663C17D22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7536B785-A458-B9B9-CA2D-262522F51E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FC4B3258-1ED7-EF92-5E83-D7F6D7F049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C378A-8328-481E-97F7-380CCE299D4B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03381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F834AA6-3314-42BB-741F-6B72BD159D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GB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04E1319B-7C00-0AF1-C0D1-5AA2FC7E143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GB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9A058720-1EA0-73D5-A8F0-33E81EB432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GB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BAA395CD-46B2-91EB-0697-084CF8CA0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7A164-C445-4522-8CDE-287663C17D22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C484BFFE-2978-3E5F-7807-F64FAA021D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24330BD8-64A9-25AD-CF62-408BA7215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C378A-8328-481E-97F7-380CCE299D4B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48277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EF518A4-DF94-81B8-8827-E01D4316DA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en-GB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7ACC78D7-69F8-C149-3F1C-E9F26237C0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CEE5337A-C75E-AC89-FBE8-B746F7C3E1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GB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EBB99086-7FA6-1FBD-A78C-80D864A6A0D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99703B20-7129-207D-497C-AF4DE875C09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GB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990D9C8C-1FFF-6DB9-5952-668AD95C3E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7A164-C445-4522-8CDE-287663C17D22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1A47169C-9FC2-F540-7426-C6F30064BD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F034D4F5-BBBD-771C-7120-337232D7E0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C378A-8328-481E-97F7-380CCE299D4B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3448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A136F22-7B0D-4CCA-FA77-CF079A3886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GB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FBDD4ABD-3AFC-1689-B599-CE8691CEBE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7A164-C445-4522-8CDE-287663C17D22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C247DDE7-4598-B15C-313F-554C68221A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2E8E3CA2-5BCF-D904-5DB4-DA3ABE114F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C378A-8328-481E-97F7-380CCE299D4B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58036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3DA042EE-859C-D8BC-F059-202D824DE8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7A164-C445-4522-8CDE-287663C17D22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CD594D81-04BC-7E20-74C6-99798412D7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48A376F3-7272-1DE6-BE71-D236DB14B3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C378A-8328-481E-97F7-380CCE299D4B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0663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A7BE7F3-FE26-6DD3-E731-C8B23323CC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en-GB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32A0538-85BC-3D47-CD7F-3371364ABD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GB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4130149E-DA86-19C7-AA71-230A5376FD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6DFE27F2-C3C3-7EA6-CF04-75D7220DAB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7A164-C445-4522-8CDE-287663C17D22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20289C5F-CCA5-1B67-B671-67FCECB1A8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EE1A29E3-5561-1448-8D85-AD2510CAF8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C378A-8328-481E-97F7-380CCE299D4B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95211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D6A254A-13F8-CE58-CCD6-93997216F6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en-GB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3E7C4607-48D3-466F-CF0D-B9D036293B9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447DE31D-6DD7-CD8B-774D-0F645DEEA2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8345FA9A-E16D-0430-D17B-C1A694CC49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7A164-C445-4522-8CDE-287663C17D22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1B9A6FB4-ADA8-74BC-64FC-9A194F5A13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EFA4639B-8CE0-A569-37B5-5CE75C7BCF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C378A-8328-481E-97F7-380CCE299D4B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63129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971A593-1EFF-5AB9-2CDC-F75D8D6E14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GB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1C835DDF-1E46-707E-B74F-3866952490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GB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F00619B1-F179-10BA-EBC4-C4E490E1AD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7A164-C445-4522-8CDE-287663C17D22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0D179FCF-2F63-2DA1-A09A-2A88CBCBB4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F1EB284A-AA7B-5C01-5155-FE09CE8D69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C378A-8328-481E-97F7-380CCE299D4B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91011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EEBA8B2F-A060-3F28-B433-85EC3BE6549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en-GB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959832A2-D346-B920-1B7F-25E0B3C8DC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GB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5C2A01E1-E188-8AE4-9346-DB956FA4C0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7A164-C445-4522-8CDE-287663C17D22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771E2483-59D4-AA8D-DF07-83DFDE0367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6660D189-9A84-E467-BA56-DC29912124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C378A-8328-481E-97F7-380CCE299D4B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8509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AD646D5F-3F64-DFE0-E94D-AD33CA0CCB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en-GB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85CD949F-D794-7657-6F0E-72E768B0F5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GB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04DD14A-61C2-9CD9-97D6-C5D407FD424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707A164-C445-4522-8CDE-287663C17D22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A8F50BF2-7A19-7F13-B608-1CC0086F562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6C61CC04-B2B2-6E49-F80C-F5F0375D0E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6C378A-8328-481E-97F7-380CCE299D4B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25282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522B21E-B2B9-4C72-9A71-C87EFD1374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EB7D2A2-F448-44D4-938C-DC84CBCB3B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"/>
            <a:ext cx="12192000" cy="441258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71AEA07-1E14-44B4-8E55-64EF049CD6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6464" y="551962"/>
            <a:ext cx="10999072" cy="461854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5A2CF48C-D45E-D27D-5481-D42F84F7A13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293338"/>
            <a:ext cx="9144000" cy="3274592"/>
          </a:xfrm>
        </p:spPr>
        <p:txBody>
          <a:bodyPr anchor="ctr">
            <a:normAutofit/>
          </a:bodyPr>
          <a:lstStyle/>
          <a:p>
            <a:r>
              <a:rPr lang="nl-NL" sz="4000" dirty="0"/>
              <a:t>Effectiviteit van Voorraadbeheer Methoden als Supply Chain </a:t>
            </a:r>
            <a:r>
              <a:rPr lang="nl-NL" sz="4000" dirty="0" err="1"/>
              <a:t>Resilience</a:t>
            </a:r>
            <a:r>
              <a:rPr lang="nl-NL" sz="4000" dirty="0"/>
              <a:t> Strategieën </a:t>
            </a:r>
            <a:br>
              <a:rPr lang="nl-NL" sz="4000" dirty="0"/>
            </a:br>
            <a:r>
              <a:rPr lang="nl-NL" sz="4000" dirty="0"/>
              <a:t>in de Productie Industrie</a:t>
            </a:r>
            <a:endParaRPr lang="en-GB" sz="4000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6997BE83-26DE-A8D3-7D3F-C269024DC2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514052"/>
            <a:ext cx="9144000" cy="651910"/>
          </a:xfrm>
        </p:spPr>
        <p:txBody>
          <a:bodyPr anchor="ctr">
            <a:normAutofit/>
          </a:bodyPr>
          <a:lstStyle/>
          <a:p>
            <a:r>
              <a:rPr lang="nl-NL" dirty="0"/>
              <a:t>Joost Keuning</a:t>
            </a:r>
            <a:endParaRPr lang="en-GB" dirty="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F7C8EA93-3210-4C62-99E9-153C275E3A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596464" y="6354708"/>
            <a:ext cx="11000232" cy="0"/>
          </a:xfrm>
          <a:prstGeom prst="line">
            <a:avLst/>
          </a:prstGeom>
          <a:ln w="1016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16521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BF61EA3-B236-439E-9C0B-340980D56B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E87C1252-1521-9C83-1992-1E6B8E178C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638" y="386930"/>
            <a:ext cx="9236700" cy="1188950"/>
          </a:xfrm>
        </p:spPr>
        <p:txBody>
          <a:bodyPr anchor="b">
            <a:normAutofit/>
          </a:bodyPr>
          <a:lstStyle/>
          <a:p>
            <a:r>
              <a:rPr lang="nl-NL" sz="5400" dirty="0"/>
              <a:t>Inhoud</a:t>
            </a:r>
            <a:endParaRPr lang="en-GB" sz="5400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8FAF094-D087-493F-8DF9-A486C2D6BB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" y="1998368"/>
            <a:ext cx="11695083" cy="782176"/>
            <a:chOff x="-2" y="1998368"/>
            <a:chExt cx="11695083" cy="782176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8D7C88D8-5509-4514-925A-9CE148E5CB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275593D-F75E-4426-AE3E-2CDEFD228D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1478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51FE5E18-C343-4A93-044D-C69750EE0C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3660" y="2599509"/>
            <a:ext cx="10143668" cy="3435531"/>
          </a:xfrm>
        </p:spPr>
        <p:txBody>
          <a:bodyPr anchor="ctr">
            <a:normAutofit/>
          </a:bodyPr>
          <a:lstStyle/>
          <a:p>
            <a:r>
              <a:rPr lang="nl-NL" sz="2400" dirty="0"/>
              <a:t>Onderzoeksvraag</a:t>
            </a:r>
          </a:p>
          <a:p>
            <a:r>
              <a:rPr lang="nl-NL" sz="2400" dirty="0"/>
              <a:t>Literatuurstudie</a:t>
            </a:r>
          </a:p>
          <a:p>
            <a:r>
              <a:rPr lang="nl-NL" sz="2400" dirty="0"/>
              <a:t>Simulatiemodel</a:t>
            </a:r>
          </a:p>
          <a:p>
            <a:r>
              <a:rPr lang="nl-NL" sz="2400" dirty="0"/>
              <a:t>Resultaten</a:t>
            </a:r>
          </a:p>
          <a:p>
            <a:r>
              <a:rPr lang="nl-NL" sz="2400" dirty="0"/>
              <a:t>Conclusie en Discussie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2880281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29C8918-9C27-42EB-EC41-8D22E8E592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F02A11F5-EB35-DF91-8E9A-6B74E88E19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FDA1484F-3B62-EA02-52F7-F90D3B0AF8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638" y="386930"/>
            <a:ext cx="9236700" cy="1188950"/>
          </a:xfrm>
        </p:spPr>
        <p:txBody>
          <a:bodyPr anchor="b">
            <a:normAutofit/>
          </a:bodyPr>
          <a:lstStyle/>
          <a:p>
            <a:r>
              <a:rPr lang="nl-NL" sz="5400" dirty="0"/>
              <a:t>Onderzoeksvraag</a:t>
            </a:r>
            <a:endParaRPr lang="en-GB" sz="5400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3CF6DAA7-ECAE-91C2-BFC3-DC6D4AAFF1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" y="1998368"/>
            <a:ext cx="11695083" cy="782176"/>
            <a:chOff x="-2" y="1998368"/>
            <a:chExt cx="11695083" cy="782176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7FAE359E-415B-E61C-3C71-AA01CEA049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ADD67A39-6EAC-49C7-425E-63AE7C1F8E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E659663D-2999-E145-E22D-5FF078FE32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1478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7CAC16FA-54D0-ED5A-2F97-9B02F71F27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3660" y="2599509"/>
            <a:ext cx="10143668" cy="3435531"/>
          </a:xfrm>
        </p:spPr>
        <p:txBody>
          <a:bodyPr anchor="ctr">
            <a:normAutofit/>
          </a:bodyPr>
          <a:lstStyle/>
          <a:p>
            <a:pPr marL="0" indent="0" algn="ctr">
              <a:buNone/>
            </a:pPr>
            <a:r>
              <a:rPr lang="nl-NL" sz="3200" dirty="0"/>
              <a:t>Wanneer zijn voorraadbeheer methoden effectieve </a:t>
            </a:r>
            <a:r>
              <a:rPr lang="nl-NL" sz="3200" dirty="0" err="1"/>
              <a:t>supply</a:t>
            </a:r>
            <a:r>
              <a:rPr lang="nl-NL" sz="3200" dirty="0"/>
              <a:t> chain </a:t>
            </a:r>
            <a:r>
              <a:rPr lang="nl-NL" sz="3200" dirty="0" err="1"/>
              <a:t>resilience</a:t>
            </a:r>
            <a:r>
              <a:rPr lang="nl-NL" sz="3200" dirty="0"/>
              <a:t> strategieën in de productie industrie, en wanneer zijn ze niet effectief?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3050445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AD33EDA-CBA9-1D72-A465-A1B7FA2C2C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47E03FA-A449-1390-751F-7F534724CE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52E42FA8-FD01-7786-4F75-49DB21A4FE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638" y="386930"/>
            <a:ext cx="9236700" cy="1188950"/>
          </a:xfrm>
        </p:spPr>
        <p:txBody>
          <a:bodyPr anchor="b">
            <a:normAutofit/>
          </a:bodyPr>
          <a:lstStyle/>
          <a:p>
            <a:r>
              <a:rPr lang="nl-NL" sz="5400" dirty="0"/>
              <a:t>Literatuurstudie</a:t>
            </a:r>
            <a:endParaRPr lang="en-GB" sz="5400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31EE029-EA04-E303-1446-02851BD50D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" y="1998368"/>
            <a:ext cx="11695083" cy="782176"/>
            <a:chOff x="-2" y="1998368"/>
            <a:chExt cx="11695083" cy="782176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C733C302-D737-ABD5-4925-59CA1014FF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1B9EE0C9-5D73-4EC4-BA6B-89784CA405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75DDABB4-56C4-5815-1103-DCFB2A9B6E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1478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66EC56D9-0868-DCE7-E97D-3CEA7DF004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3660" y="2599509"/>
            <a:ext cx="10143668" cy="3435531"/>
          </a:xfrm>
        </p:spPr>
        <p:txBody>
          <a:bodyPr anchor="ctr">
            <a:normAutofit/>
          </a:bodyPr>
          <a:lstStyle/>
          <a:p>
            <a:r>
              <a:rPr lang="nl-NL" sz="3200" dirty="0"/>
              <a:t>Supply Chain </a:t>
            </a:r>
            <a:r>
              <a:rPr lang="nl-NL" sz="3200" dirty="0" err="1"/>
              <a:t>Resilience</a:t>
            </a:r>
            <a:endParaRPr lang="nl-NL" sz="3200" dirty="0"/>
          </a:p>
          <a:p>
            <a:r>
              <a:rPr lang="nl-NL" sz="3200" dirty="0"/>
              <a:t>Supply Chain Verstoringen</a:t>
            </a:r>
          </a:p>
          <a:p>
            <a:r>
              <a:rPr lang="nl-NL" sz="3200" dirty="0"/>
              <a:t>Supply Chain </a:t>
            </a:r>
            <a:r>
              <a:rPr lang="nl-NL" sz="3200" dirty="0" err="1"/>
              <a:t>Resilience</a:t>
            </a:r>
            <a:r>
              <a:rPr lang="nl-NL" sz="3200" dirty="0"/>
              <a:t> Strategieën</a:t>
            </a:r>
          </a:p>
          <a:p>
            <a:r>
              <a:rPr lang="nl-NL" sz="3200" dirty="0"/>
              <a:t>Voorraadbeheer Methoden</a:t>
            </a:r>
          </a:p>
        </p:txBody>
      </p:sp>
    </p:spTree>
    <p:extLst>
      <p:ext uri="{BB962C8B-B14F-4D97-AF65-F5344CB8AC3E}">
        <p14:creationId xmlns:p14="http://schemas.microsoft.com/office/powerpoint/2010/main" val="38631331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48E0929-D7FF-CD52-53DA-40F2313FC8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72C051E-5578-EF1B-48E2-A75F9C9644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4D207559-A99F-371F-FC04-E45C123894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638" y="386930"/>
            <a:ext cx="9236700" cy="1188950"/>
          </a:xfrm>
        </p:spPr>
        <p:txBody>
          <a:bodyPr anchor="b">
            <a:normAutofit/>
          </a:bodyPr>
          <a:lstStyle/>
          <a:p>
            <a:r>
              <a:rPr lang="nl-NL" sz="5400" dirty="0"/>
              <a:t>Supply Chain </a:t>
            </a:r>
            <a:r>
              <a:rPr lang="nl-NL" sz="5400" dirty="0" err="1"/>
              <a:t>Resilience</a:t>
            </a:r>
            <a:endParaRPr lang="en-GB" sz="5400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446EF767-2256-96A6-B0B0-17980D499B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" y="1998368"/>
            <a:ext cx="11695083" cy="782176"/>
            <a:chOff x="-2" y="1998368"/>
            <a:chExt cx="11695083" cy="782176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DEFDF565-631D-EC1B-28F7-77A2DB8BFF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0D1A6C3E-0166-1996-7F3B-9596546FA5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7F13BC5A-EC47-9AD0-BAF4-8FCE9906F5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1478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ED39D50E-CDB0-7F97-2750-524C1568F7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3660" y="2599509"/>
            <a:ext cx="10143668" cy="3435531"/>
          </a:xfrm>
        </p:spPr>
        <p:txBody>
          <a:bodyPr anchor="ctr">
            <a:normAutofit lnSpcReduction="10000"/>
          </a:bodyPr>
          <a:lstStyle/>
          <a:p>
            <a:r>
              <a:rPr lang="nl-NL" sz="3200" dirty="0"/>
              <a:t>Vermogen om de impact van een verstoring te verdragen, te herstellen na een verstoring en (eventueel) aan te passen aan veranderde omstandigheden </a:t>
            </a:r>
            <a:r>
              <a:rPr lang="nl-NL" dirty="0"/>
              <a:t>(</a:t>
            </a:r>
            <a:r>
              <a:rPr lang="nl-NL" dirty="0" err="1"/>
              <a:t>Ponomarov</a:t>
            </a:r>
            <a:r>
              <a:rPr lang="nl-NL" dirty="0"/>
              <a:t> &amp; </a:t>
            </a:r>
            <a:r>
              <a:rPr lang="nl-NL" dirty="0" err="1"/>
              <a:t>Holcomb</a:t>
            </a:r>
            <a:r>
              <a:rPr lang="nl-NL" dirty="0"/>
              <a:t>, 2009)</a:t>
            </a:r>
            <a:endParaRPr lang="nl-NL" sz="3200" dirty="0"/>
          </a:p>
          <a:p>
            <a:r>
              <a:rPr lang="nl-NL" sz="3200" dirty="0"/>
              <a:t>Drie aspecten:</a:t>
            </a:r>
          </a:p>
          <a:p>
            <a:pPr lvl="1"/>
            <a:r>
              <a:rPr lang="nl-NL" sz="2800" dirty="0"/>
              <a:t>Voorbereiding (</a:t>
            </a:r>
            <a:r>
              <a:rPr lang="nl-NL" sz="2800" dirty="0" err="1"/>
              <a:t>Preparation</a:t>
            </a:r>
            <a:r>
              <a:rPr lang="nl-NL" sz="2800" dirty="0"/>
              <a:t>)</a:t>
            </a:r>
          </a:p>
          <a:p>
            <a:pPr lvl="1"/>
            <a:r>
              <a:rPr lang="nl-NL" sz="2800" dirty="0"/>
              <a:t>Herstellen (Recovery)</a:t>
            </a:r>
          </a:p>
          <a:p>
            <a:pPr lvl="1"/>
            <a:r>
              <a:rPr lang="nl-NL" sz="2800" dirty="0"/>
              <a:t>Aanpassen (Adaptation)</a:t>
            </a:r>
          </a:p>
        </p:txBody>
      </p:sp>
    </p:spTree>
    <p:extLst>
      <p:ext uri="{BB962C8B-B14F-4D97-AF65-F5344CB8AC3E}">
        <p14:creationId xmlns:p14="http://schemas.microsoft.com/office/powerpoint/2010/main" val="33070555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FD8D804-CD30-78D0-83BA-73B994B15D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286502F8-6527-A961-FB5E-4D1FD68040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8643F876-1B54-FE69-2D55-DCE883A5CC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638" y="386930"/>
            <a:ext cx="9236700" cy="1188950"/>
          </a:xfrm>
        </p:spPr>
        <p:txBody>
          <a:bodyPr anchor="b">
            <a:normAutofit/>
          </a:bodyPr>
          <a:lstStyle/>
          <a:p>
            <a:r>
              <a:rPr lang="nl-NL" sz="5400" dirty="0"/>
              <a:t>Supply Chain Fases</a:t>
            </a:r>
            <a:endParaRPr lang="en-GB" sz="5400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B0FBD978-DFC0-5CBA-DC16-586042DDA2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" y="1998368"/>
            <a:ext cx="11695083" cy="782176"/>
            <a:chOff x="-2" y="1998368"/>
            <a:chExt cx="11695083" cy="782176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59E534DA-6835-5B54-76EA-F0A317D0D3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0DC78986-2B11-D3EC-2ED0-30AA471C4F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689CEA91-6F20-6A73-1D2E-C86D1F1B3E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1478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C368DAAA-53DF-ADA8-4C1B-FE8F8A3466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3660" y="2599509"/>
            <a:ext cx="10143668" cy="3435531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nl-NL" dirty="0"/>
              <a:t>Verschillende fases van een </a:t>
            </a:r>
            <a:r>
              <a:rPr lang="nl-NL" dirty="0" err="1"/>
              <a:t>supply</a:t>
            </a:r>
            <a:r>
              <a:rPr lang="nl-NL" dirty="0"/>
              <a:t> chain (</a:t>
            </a:r>
            <a:r>
              <a:rPr lang="nl-NL" dirty="0" err="1"/>
              <a:t>Sterman</a:t>
            </a:r>
            <a:r>
              <a:rPr lang="nl-NL" dirty="0"/>
              <a:t>, 2000); (</a:t>
            </a:r>
            <a:r>
              <a:rPr lang="nl-NL" dirty="0" err="1"/>
              <a:t>Ivanov</a:t>
            </a:r>
            <a:r>
              <a:rPr lang="nl-NL" dirty="0"/>
              <a:t> et al., 2017)</a:t>
            </a:r>
          </a:p>
          <a:p>
            <a:r>
              <a:rPr lang="nl-NL" sz="2800" dirty="0"/>
              <a:t>L</a:t>
            </a:r>
            <a:r>
              <a:rPr lang="nl-NL" dirty="0"/>
              <a:t>evering (Supply)</a:t>
            </a:r>
          </a:p>
          <a:p>
            <a:r>
              <a:rPr lang="nl-NL" sz="2800" dirty="0"/>
              <a:t>I</a:t>
            </a:r>
            <a:r>
              <a:rPr lang="nl-NL" dirty="0"/>
              <a:t>ntern (</a:t>
            </a:r>
            <a:r>
              <a:rPr lang="nl-NL" dirty="0" err="1"/>
              <a:t>Internal</a:t>
            </a:r>
            <a:r>
              <a:rPr lang="nl-NL" dirty="0"/>
              <a:t>)</a:t>
            </a:r>
          </a:p>
          <a:p>
            <a:r>
              <a:rPr lang="nl-NL" sz="2800" dirty="0"/>
              <a:t>Transport (Transportation)</a:t>
            </a:r>
          </a:p>
          <a:p>
            <a:r>
              <a:rPr lang="nl-NL" dirty="0"/>
              <a:t>Klant (Customer)</a:t>
            </a:r>
            <a:endParaRPr lang="nl-NL" sz="2800" dirty="0"/>
          </a:p>
        </p:txBody>
      </p:sp>
    </p:spTree>
    <p:extLst>
      <p:ext uri="{BB962C8B-B14F-4D97-AF65-F5344CB8AC3E}">
        <p14:creationId xmlns:p14="http://schemas.microsoft.com/office/powerpoint/2010/main" val="34474095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CEFED2D-E27D-9892-DE54-060AE15298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9" name="Rectangle 58">
            <a:extLst>
              <a:ext uri="{FF2B5EF4-FFF2-40B4-BE49-F238E27FC236}">
                <a16:creationId xmlns:a16="http://schemas.microsoft.com/office/drawing/2014/main" id="{9A724DBA-D2D9-471E-8ED7-2015DDD950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0E213DE1-1AA5-01C2-7F86-C82DFFBF92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39014" y="525982"/>
            <a:ext cx="4282983" cy="1200361"/>
          </a:xfrm>
        </p:spPr>
        <p:txBody>
          <a:bodyPr anchor="b">
            <a:noAutofit/>
          </a:bodyPr>
          <a:lstStyle/>
          <a:p>
            <a:r>
              <a:rPr lang="nl-NL" sz="2800" dirty="0"/>
              <a:t>Supply Chain Verstoringen verwerkt in het model</a:t>
            </a:r>
            <a:endParaRPr lang="en-GB" sz="2800" dirty="0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08980754-6F4B-43C9-B9BE-127B6BED65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546413" y="215201"/>
            <a:ext cx="740664" cy="1183349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2C1BBA94-3F40-40AA-8BB9-E69E25E537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0234" y="354959"/>
            <a:ext cx="6184973" cy="591521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Afbeelding 12" descr="Afbeelding met tekst, schermopname, Lettertype, nummer&#10;&#10;Door AI gegenereerde inhoud is mogelijk onjuist.">
            <a:extLst>
              <a:ext uri="{FF2B5EF4-FFF2-40B4-BE49-F238E27FC236}">
                <a16:creationId xmlns:a16="http://schemas.microsoft.com/office/drawing/2014/main" id="{AEA73E9D-ADFB-9D9D-010B-6B584C45DE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244" y="1096533"/>
            <a:ext cx="5628018" cy="4432064"/>
          </a:xfrm>
          <a:prstGeom prst="rect">
            <a:avLst/>
          </a:prstGeom>
        </p:spPr>
      </p:pic>
      <p:sp>
        <p:nvSpPr>
          <p:cNvPr id="65" name="Rectangle 64">
            <a:extLst>
              <a:ext uri="{FF2B5EF4-FFF2-40B4-BE49-F238E27FC236}">
                <a16:creationId xmlns:a16="http://schemas.microsoft.com/office/drawing/2014/main" id="{169CC832-2974-4E8D-90ED-3E2941BA73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277786" y="1944913"/>
            <a:ext cx="402336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Tijdelijke aanduiding voor inhoud 2">
            <a:extLst>
              <a:ext uri="{FF2B5EF4-FFF2-40B4-BE49-F238E27FC236}">
                <a16:creationId xmlns:a16="http://schemas.microsoft.com/office/drawing/2014/main" id="{3C01F017-2F22-CA63-99AA-DBC0276B63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39012" y="2031101"/>
            <a:ext cx="4282984" cy="3511943"/>
          </a:xfrm>
        </p:spPr>
        <p:txBody>
          <a:bodyPr anchor="ctr">
            <a:normAutofit/>
          </a:bodyPr>
          <a:lstStyle/>
          <a:p>
            <a:r>
              <a:rPr lang="nl-NL" sz="1800" dirty="0"/>
              <a:t>Leveringstekort</a:t>
            </a:r>
          </a:p>
          <a:p>
            <a:endParaRPr lang="nl-NL" sz="1800" dirty="0"/>
          </a:p>
          <a:p>
            <a:r>
              <a:rPr lang="nl-NL" sz="1800" dirty="0"/>
              <a:t>Veranderingen in productiecapaciteit</a:t>
            </a:r>
          </a:p>
          <a:p>
            <a:endParaRPr lang="nl-NL" sz="1800" dirty="0"/>
          </a:p>
          <a:p>
            <a:r>
              <a:rPr lang="nl-NL" sz="1800" dirty="0"/>
              <a:t>Veranderingen in vraag</a:t>
            </a: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55222F96-971A-4F90-B841-6BAB416C7A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1677179" y="6053360"/>
            <a:ext cx="740664" cy="15412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47209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41861BB-7E81-B587-8D9A-9D0953CD7A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9" name="Rectangle 58">
            <a:extLst>
              <a:ext uri="{FF2B5EF4-FFF2-40B4-BE49-F238E27FC236}">
                <a16:creationId xmlns:a16="http://schemas.microsoft.com/office/drawing/2014/main" id="{47942995-B07F-4636-9A06-C6A104B260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1AFCD69D-9864-CC32-C154-29DF7A4220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3810" y="2960716"/>
            <a:ext cx="4036334" cy="23876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5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Externe Verstoringen</a:t>
            </a:r>
          </a:p>
        </p:txBody>
      </p:sp>
      <p:grpSp>
        <p:nvGrpSpPr>
          <p:cNvPr id="61" name="Group 60">
            <a:extLst>
              <a:ext uri="{FF2B5EF4-FFF2-40B4-BE49-F238E27FC236}">
                <a16:creationId xmlns:a16="http://schemas.microsoft.com/office/drawing/2014/main" id="{032D8612-31EB-44CF-A1D0-14FD4C7054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2984992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F19A4A0F-1B59-4DB0-9764-D10936E987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>
            <a:extLst>
              <a:ext uri="{FF2B5EF4-FFF2-40B4-BE49-F238E27FC236}">
                <a16:creationId xmlns:a16="http://schemas.microsoft.com/office/drawing/2014/main" id="{B81933D1-5615-42C7-9C0B-4EB7105CCE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391886"/>
            <a:ext cx="6009366" cy="601707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Tijdelijke aanduiding voor inhoud 4" descr="Afbeelding met tekst, schermopname, Lettertype, nummer&#10;&#10;Door AI gegenereerde inhoud is mogelijk onjuist.">
            <a:extLst>
              <a:ext uri="{FF2B5EF4-FFF2-40B4-BE49-F238E27FC236}">
                <a16:creationId xmlns:a16="http://schemas.microsoft.com/office/drawing/2014/main" id="{51F523D0-AAC9-20D7-04E9-08E31B1F48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922492" y="1745743"/>
            <a:ext cx="5536001" cy="3307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276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7915BA-221A-B0D3-FA6C-47BBADF047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AAAE94E3-A7DB-4868-B1E3-E49703488B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D3CBC54A-78FC-5D85-4932-69AA91E5C8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60" y="856180"/>
            <a:ext cx="5279408" cy="1128068"/>
          </a:xfrm>
        </p:spPr>
        <p:txBody>
          <a:bodyPr anchor="ctr">
            <a:normAutofit/>
          </a:bodyPr>
          <a:lstStyle/>
          <a:p>
            <a:r>
              <a:rPr lang="nl-NL" sz="3700"/>
              <a:t>Invloed Externe Verstoringen</a:t>
            </a:r>
            <a:endParaRPr lang="en-GB" sz="3700"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1DE889C7-FAD6-4397-98E2-05D5034844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83484"/>
            <a:ext cx="355196" cy="673460"/>
            <a:chOff x="0" y="823811"/>
            <a:chExt cx="355196" cy="673460"/>
          </a:xfrm>
        </p:grpSpPr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5" name="Rectangle 24">
            <a:extLst>
              <a:ext uri="{FF2B5EF4-FFF2-40B4-BE49-F238E27FC236}">
                <a16:creationId xmlns:a16="http://schemas.microsoft.com/office/drawing/2014/main" id="{3873B707-463F-40B0-8227-E8CC6C67E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5085" y="2123821"/>
            <a:ext cx="4975066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09AF6D7A-FEC8-7881-642A-CB92A66B8B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0719" y="2330505"/>
            <a:ext cx="5278066" cy="3979585"/>
          </a:xfrm>
        </p:spPr>
        <p:txBody>
          <a:bodyPr anchor="ctr">
            <a:normAutofit/>
          </a:bodyPr>
          <a:lstStyle/>
          <a:p>
            <a:r>
              <a:rPr lang="en-US" sz="2000" dirty="0" err="1"/>
              <a:t>Indirecte</a:t>
            </a:r>
            <a:r>
              <a:rPr lang="en-US" sz="2000" dirty="0"/>
              <a:t> </a:t>
            </a:r>
            <a:r>
              <a:rPr lang="en-US" sz="2000" dirty="0" err="1"/>
              <a:t>verstoringen</a:t>
            </a:r>
            <a:endParaRPr lang="en-US" sz="2000" dirty="0"/>
          </a:p>
          <a:p>
            <a:endParaRPr lang="en-US" sz="2000" dirty="0"/>
          </a:p>
          <a:p>
            <a:r>
              <a:rPr lang="en-US" sz="2000" dirty="0" err="1"/>
              <a:t>Beïnvloeden</a:t>
            </a:r>
            <a:r>
              <a:rPr lang="en-US" sz="2000" dirty="0"/>
              <a:t>/</a:t>
            </a:r>
            <a:r>
              <a:rPr lang="en-US" sz="2000" dirty="0" err="1"/>
              <a:t>veroozaken</a:t>
            </a:r>
            <a:r>
              <a:rPr lang="en-US" sz="2000" dirty="0"/>
              <a:t> supply chain </a:t>
            </a:r>
            <a:r>
              <a:rPr lang="en-US" sz="2000" dirty="0" err="1"/>
              <a:t>verstoringen</a:t>
            </a:r>
            <a:endParaRPr lang="en-US" sz="2000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C13237C8-E62C-4F0D-A318-BD6FB6C2D1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49687" y="357447"/>
            <a:ext cx="4845488" cy="292358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Afbeelding 6">
            <a:extLst>
              <a:ext uri="{FF2B5EF4-FFF2-40B4-BE49-F238E27FC236}">
                <a16:creationId xmlns:a16="http://schemas.microsoft.com/office/drawing/2014/main" id="{CEF4CE81-774F-7C4E-FDAF-F497607802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83423" y="1115694"/>
            <a:ext cx="4397433" cy="1451152"/>
          </a:xfrm>
          <a:prstGeom prst="rect">
            <a:avLst/>
          </a:prstGeom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8CB5D2D7-DF65-4E86-BFBA-FFB9B5ACEB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49687" y="3505479"/>
            <a:ext cx="4845488" cy="292358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2D802542-069C-252D-E24D-37DA379B1D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83423" y="4148598"/>
            <a:ext cx="4395569" cy="1637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99406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6F2DD35-8226-22BF-CD99-B933B3D9BE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2" name="Rectangle 84">
            <a:extLst>
              <a:ext uri="{FF2B5EF4-FFF2-40B4-BE49-F238E27FC236}">
                <a16:creationId xmlns:a16="http://schemas.microsoft.com/office/drawing/2014/main" id="{9A724DBA-D2D9-471E-8ED7-2015DDD950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469CF4E4-823D-B145-F8EA-7A96693B78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39014" y="525982"/>
            <a:ext cx="4282983" cy="1200361"/>
          </a:xfrm>
        </p:spPr>
        <p:txBody>
          <a:bodyPr anchor="b">
            <a:noAutofit/>
          </a:bodyPr>
          <a:lstStyle/>
          <a:p>
            <a:r>
              <a:rPr lang="nl-NL" sz="2400" dirty="0"/>
              <a:t>Supply Chain </a:t>
            </a:r>
            <a:r>
              <a:rPr lang="nl-NL" sz="2400" dirty="0" err="1"/>
              <a:t>Resilience</a:t>
            </a:r>
            <a:r>
              <a:rPr lang="nl-NL" sz="2400" dirty="0"/>
              <a:t> Strategieën verwerkt in het model</a:t>
            </a:r>
            <a:endParaRPr lang="en-GB" sz="2400" dirty="0"/>
          </a:p>
        </p:txBody>
      </p:sp>
      <p:sp>
        <p:nvSpPr>
          <p:cNvPr id="94" name="Rectangle 86">
            <a:extLst>
              <a:ext uri="{FF2B5EF4-FFF2-40B4-BE49-F238E27FC236}">
                <a16:creationId xmlns:a16="http://schemas.microsoft.com/office/drawing/2014/main" id="{08980754-6F4B-43C9-B9BE-127B6BED65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546413" y="215201"/>
            <a:ext cx="740664" cy="1183349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5" name="Rectangle 88">
            <a:extLst>
              <a:ext uri="{FF2B5EF4-FFF2-40B4-BE49-F238E27FC236}">
                <a16:creationId xmlns:a16="http://schemas.microsoft.com/office/drawing/2014/main" id="{2C1BBA94-3F40-40AA-8BB9-E69E25E537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0234" y="354959"/>
            <a:ext cx="6184973" cy="591521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Afbeelding 3" descr="Afbeelding met tekst, schermopname, document, menu&#10;&#10;Door AI gegenereerde inhoud is mogelijk onjuist.">
            <a:extLst>
              <a:ext uri="{FF2B5EF4-FFF2-40B4-BE49-F238E27FC236}">
                <a16:creationId xmlns:a16="http://schemas.microsoft.com/office/drawing/2014/main" id="{4F6932F2-DAC8-92BE-3277-EA282771A9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3459" y="650494"/>
            <a:ext cx="3713588" cy="5324142"/>
          </a:xfrm>
          <a:prstGeom prst="rect">
            <a:avLst/>
          </a:prstGeom>
        </p:spPr>
      </p:pic>
      <p:sp>
        <p:nvSpPr>
          <p:cNvPr id="91" name="Rectangle 90">
            <a:extLst>
              <a:ext uri="{FF2B5EF4-FFF2-40B4-BE49-F238E27FC236}">
                <a16:creationId xmlns:a16="http://schemas.microsoft.com/office/drawing/2014/main" id="{169CC832-2974-4E8D-90ED-3E2941BA73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277786" y="1944913"/>
            <a:ext cx="402336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Tijdelijke aanduiding voor inhoud 2">
            <a:extLst>
              <a:ext uri="{FF2B5EF4-FFF2-40B4-BE49-F238E27FC236}">
                <a16:creationId xmlns:a16="http://schemas.microsoft.com/office/drawing/2014/main" id="{4E460D64-54E0-CC85-98D1-55DA669910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39012" y="2031101"/>
            <a:ext cx="4282984" cy="3511943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nl-NL" sz="1800" dirty="0"/>
              <a:t>Voorraad gerelateerde </a:t>
            </a:r>
            <a:r>
              <a:rPr lang="nl-NL" sz="1800" dirty="0" err="1"/>
              <a:t>supply</a:t>
            </a:r>
            <a:r>
              <a:rPr lang="nl-NL" sz="1800" dirty="0"/>
              <a:t> chain </a:t>
            </a:r>
            <a:r>
              <a:rPr lang="nl-NL" sz="1800" dirty="0" err="1"/>
              <a:t>resilience</a:t>
            </a:r>
            <a:r>
              <a:rPr lang="nl-NL" sz="1800" dirty="0"/>
              <a:t> strategieën</a:t>
            </a:r>
          </a:p>
          <a:p>
            <a:r>
              <a:rPr lang="nl-NL" sz="1800" dirty="0"/>
              <a:t>Extra voorraad</a:t>
            </a:r>
          </a:p>
          <a:p>
            <a:r>
              <a:rPr lang="nl-NL" sz="1800" dirty="0"/>
              <a:t>Verschillende leveranciers</a:t>
            </a:r>
          </a:p>
        </p:txBody>
      </p:sp>
      <p:sp>
        <p:nvSpPr>
          <p:cNvPr id="93" name="Rectangle 92">
            <a:extLst>
              <a:ext uri="{FF2B5EF4-FFF2-40B4-BE49-F238E27FC236}">
                <a16:creationId xmlns:a16="http://schemas.microsoft.com/office/drawing/2014/main" id="{55222F96-971A-4F90-B841-6BAB416C7A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1677179" y="6053360"/>
            <a:ext cx="740664" cy="15412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97244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7377CCD-91E9-3039-8166-F1BAE14EEC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B518E263-C223-6838-1A26-BE2F0A3CA3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BB2B0D3C-8E16-0A36-CA38-9BD81B5AC3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638" y="386930"/>
            <a:ext cx="9236700" cy="1188950"/>
          </a:xfrm>
        </p:spPr>
        <p:txBody>
          <a:bodyPr anchor="b">
            <a:noAutofit/>
          </a:bodyPr>
          <a:lstStyle/>
          <a:p>
            <a:r>
              <a:rPr lang="nl-NL" dirty="0"/>
              <a:t>Twee Algemene Voorraadbeheer Methoden</a:t>
            </a:r>
            <a:endParaRPr lang="en-GB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0E185F41-64FF-34E1-A657-DB4E104C93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" y="1998368"/>
            <a:ext cx="11695083" cy="782176"/>
            <a:chOff x="-2" y="1998368"/>
            <a:chExt cx="11695083" cy="782176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79BF74FB-FF98-14F4-7586-A25092A161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B72D5AE9-49FB-14FF-ED78-26AA578296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0C536D9D-CF70-CF29-D75A-750603A46D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1478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3546140C-F5D4-B571-D03D-8D90D4BC9D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3660" y="2599509"/>
            <a:ext cx="10143668" cy="3435531"/>
          </a:xfrm>
        </p:spPr>
        <p:txBody>
          <a:bodyPr anchor="ctr">
            <a:normAutofit fontScale="92500" lnSpcReduction="10000"/>
          </a:bodyPr>
          <a:lstStyle/>
          <a:p>
            <a:r>
              <a:rPr lang="nl-NL" dirty="0"/>
              <a:t>Voorraadbeheer draait om benodigde </a:t>
            </a:r>
            <a:r>
              <a:rPr lang="nl-NL" b="1" dirty="0"/>
              <a:t>hoeveelheid </a:t>
            </a:r>
            <a:r>
              <a:rPr lang="nl-NL" dirty="0"/>
              <a:t>voorraad en het </a:t>
            </a:r>
            <a:r>
              <a:rPr lang="nl-NL" b="1" dirty="0"/>
              <a:t>moment</a:t>
            </a:r>
            <a:r>
              <a:rPr lang="nl-NL" dirty="0"/>
              <a:t> wanneer de voorraad nodig is (</a:t>
            </a:r>
            <a:r>
              <a:rPr lang="nl-NL" dirty="0" err="1"/>
              <a:t>Bonney</a:t>
            </a:r>
            <a:r>
              <a:rPr lang="nl-NL" dirty="0"/>
              <a:t>, 1994)</a:t>
            </a:r>
          </a:p>
          <a:p>
            <a:r>
              <a:rPr lang="nl-NL" dirty="0"/>
              <a:t>Twee algemene voorraadbeheer methoden (</a:t>
            </a:r>
            <a:r>
              <a:rPr lang="nl-NL" dirty="0" err="1"/>
              <a:t>Bonney</a:t>
            </a:r>
            <a:r>
              <a:rPr lang="nl-NL" dirty="0"/>
              <a:t>, 1994)</a:t>
            </a:r>
          </a:p>
          <a:p>
            <a:pPr lvl="1"/>
            <a:r>
              <a:rPr lang="nl-NL" dirty="0"/>
              <a:t>Re-order level methode </a:t>
            </a:r>
            <a:r>
              <a:rPr lang="nl-NL" i="1" dirty="0"/>
              <a:t>(s, q)</a:t>
            </a:r>
          </a:p>
          <a:p>
            <a:pPr lvl="2"/>
            <a:r>
              <a:rPr lang="nl-NL" dirty="0"/>
              <a:t>Re-order niveau van voorraad </a:t>
            </a:r>
            <a:r>
              <a:rPr lang="nl-NL" i="1" dirty="0"/>
              <a:t>(s)</a:t>
            </a:r>
            <a:r>
              <a:rPr lang="nl-NL" dirty="0"/>
              <a:t> -&gt; de tijd tussen re-orders </a:t>
            </a:r>
            <a:r>
              <a:rPr lang="nl-NL" i="1" dirty="0"/>
              <a:t>(t)</a:t>
            </a:r>
            <a:r>
              <a:rPr lang="nl-NL" dirty="0"/>
              <a:t> is variabel</a:t>
            </a:r>
          </a:p>
          <a:p>
            <a:pPr lvl="2"/>
            <a:r>
              <a:rPr lang="nl-NL" dirty="0"/>
              <a:t>Order hoeveelheid </a:t>
            </a:r>
            <a:r>
              <a:rPr lang="nl-NL" i="1" dirty="0"/>
              <a:t>(q)</a:t>
            </a:r>
            <a:r>
              <a:rPr lang="nl-NL" dirty="0"/>
              <a:t> is constant</a:t>
            </a:r>
          </a:p>
          <a:p>
            <a:pPr lvl="1"/>
            <a:r>
              <a:rPr lang="nl-NL" dirty="0"/>
              <a:t>Re-order </a:t>
            </a:r>
            <a:r>
              <a:rPr lang="nl-NL" dirty="0" err="1"/>
              <a:t>cycle</a:t>
            </a:r>
            <a:r>
              <a:rPr lang="nl-NL" dirty="0"/>
              <a:t> methode</a:t>
            </a:r>
          </a:p>
          <a:p>
            <a:pPr lvl="2"/>
            <a:r>
              <a:rPr lang="nl-NL" dirty="0"/>
              <a:t>Constante tijd tussen re-orders </a:t>
            </a:r>
            <a:r>
              <a:rPr lang="nl-NL" i="1" dirty="0"/>
              <a:t>(t)</a:t>
            </a:r>
            <a:endParaRPr lang="nl-NL" dirty="0"/>
          </a:p>
          <a:p>
            <a:pPr lvl="2"/>
            <a:r>
              <a:rPr lang="nl-NL" dirty="0"/>
              <a:t>Order hoeveelheid </a:t>
            </a:r>
            <a:r>
              <a:rPr lang="nl-NL" i="1" dirty="0"/>
              <a:t>(q)</a:t>
            </a:r>
            <a:r>
              <a:rPr lang="nl-NL" dirty="0"/>
              <a:t> is variabel</a:t>
            </a:r>
          </a:p>
          <a:p>
            <a:pPr lvl="3"/>
            <a:r>
              <a:rPr lang="nl-NL" dirty="0"/>
              <a:t>Vergelijkt een basis niveau van voorraad </a:t>
            </a:r>
            <a:r>
              <a:rPr lang="nl-NL" i="1" dirty="0"/>
              <a:t>(S)</a:t>
            </a:r>
            <a:r>
              <a:rPr lang="nl-NL" dirty="0"/>
              <a:t> en het huidige voorraadniveau </a:t>
            </a:r>
          </a:p>
        </p:txBody>
      </p:sp>
    </p:spTree>
    <p:extLst>
      <p:ext uri="{BB962C8B-B14F-4D97-AF65-F5344CB8AC3E}">
        <p14:creationId xmlns:p14="http://schemas.microsoft.com/office/powerpoint/2010/main" val="2217286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D5A5E29-72A2-92A2-9385-F8B88C5AFF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62C3FF6-E846-0614-9499-997BBDC6AB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FB32941B-CEAB-A39A-5D5A-31FB1D1E91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638" y="386930"/>
            <a:ext cx="9236700" cy="1188950"/>
          </a:xfrm>
        </p:spPr>
        <p:txBody>
          <a:bodyPr anchor="b">
            <a:noAutofit/>
          </a:bodyPr>
          <a:lstStyle/>
          <a:p>
            <a:r>
              <a:rPr lang="nl-NL" dirty="0"/>
              <a:t>Speciale Gevallen voor Voorraadbeheer Verwerkt in Model</a:t>
            </a:r>
            <a:endParaRPr lang="en-GB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96DC1E9D-CA20-C4BC-ADC7-326FE4F942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" y="1998368"/>
            <a:ext cx="11695083" cy="782176"/>
            <a:chOff x="-2" y="1998368"/>
            <a:chExt cx="11695083" cy="782176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33DF8310-875E-AED9-D4F5-2FF0AC03CF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BE48430F-95F5-47A5-CA59-A287CF5B54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5F438736-90E7-49A8-688F-E5F6A665CB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1478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8169CB21-492C-FF71-9C46-0FD2B460CE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3660" y="2599509"/>
            <a:ext cx="10143668" cy="3435531"/>
          </a:xfrm>
        </p:spPr>
        <p:txBody>
          <a:bodyPr anchor="ctr">
            <a:normAutofit/>
          </a:bodyPr>
          <a:lstStyle/>
          <a:p>
            <a:r>
              <a:rPr lang="nl-NL" dirty="0"/>
              <a:t>Twee leverancier model (Janssen &amp; De Kok, 1999)</a:t>
            </a:r>
          </a:p>
          <a:p>
            <a:endParaRPr lang="nl-NL" dirty="0"/>
          </a:p>
          <a:p>
            <a:r>
              <a:rPr lang="nl-NL" dirty="0"/>
              <a:t>Minimum Order </a:t>
            </a:r>
            <a:r>
              <a:rPr lang="nl-NL" dirty="0" err="1"/>
              <a:t>Quantity</a:t>
            </a:r>
            <a:r>
              <a:rPr lang="nl-NL" dirty="0"/>
              <a:t> (Heese, 2025)</a:t>
            </a:r>
          </a:p>
          <a:p>
            <a:endParaRPr lang="nl-NL" dirty="0"/>
          </a:p>
          <a:p>
            <a:r>
              <a:rPr lang="nl-NL" dirty="0"/>
              <a:t>Houdbaarheid (</a:t>
            </a:r>
            <a:r>
              <a:rPr lang="nl-NL" dirty="0" err="1"/>
              <a:t>Perishability</a:t>
            </a:r>
            <a:r>
              <a:rPr lang="nl-NL" dirty="0"/>
              <a:t>) (</a:t>
            </a:r>
            <a:r>
              <a:rPr lang="nl-NL" dirty="0" err="1"/>
              <a:t>Chaudhary</a:t>
            </a:r>
            <a:r>
              <a:rPr lang="nl-NL" dirty="0"/>
              <a:t> et al., 2018)</a:t>
            </a:r>
          </a:p>
          <a:p>
            <a:endParaRPr lang="nl-NL" dirty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7948966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1880B44-D589-D1BD-1875-909AC50AB0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18">
            <a:extLst>
              <a:ext uri="{FF2B5EF4-FFF2-40B4-BE49-F238E27FC236}">
                <a16:creationId xmlns:a16="http://schemas.microsoft.com/office/drawing/2014/main" id="{DBF61EA3-B236-439E-9C0B-340980D56B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6CFCFE20-DA9B-CD54-4B23-7904D6D6DE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638" y="386930"/>
            <a:ext cx="9236700" cy="1188950"/>
          </a:xfrm>
        </p:spPr>
        <p:txBody>
          <a:bodyPr anchor="b">
            <a:normAutofit/>
          </a:bodyPr>
          <a:lstStyle/>
          <a:p>
            <a:r>
              <a:rPr lang="nl-NL" sz="5400" dirty="0"/>
              <a:t>Simulatiemodel</a:t>
            </a:r>
            <a:endParaRPr lang="en-GB" sz="5400" dirty="0"/>
          </a:p>
        </p:txBody>
      </p:sp>
      <p:grpSp>
        <p:nvGrpSpPr>
          <p:cNvPr id="28" name="Group 20">
            <a:extLst>
              <a:ext uri="{FF2B5EF4-FFF2-40B4-BE49-F238E27FC236}">
                <a16:creationId xmlns:a16="http://schemas.microsoft.com/office/drawing/2014/main" id="{28FAF094-D087-493F-8DF9-A486C2D6BB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" y="1998368"/>
            <a:ext cx="11695083" cy="782176"/>
            <a:chOff x="-2" y="1998368"/>
            <a:chExt cx="11695083" cy="782176"/>
          </a:xfrm>
        </p:grpSpPr>
        <p:sp>
          <p:nvSpPr>
            <p:cNvPr id="29" name="Rectangle 21">
              <a:extLst>
                <a:ext uri="{FF2B5EF4-FFF2-40B4-BE49-F238E27FC236}">
                  <a16:creationId xmlns:a16="http://schemas.microsoft.com/office/drawing/2014/main" id="{8D7C88D8-5509-4514-925A-9CE148E5CB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Rectangle 22">
              <a:extLst>
                <a:ext uri="{FF2B5EF4-FFF2-40B4-BE49-F238E27FC236}">
                  <a16:creationId xmlns:a16="http://schemas.microsoft.com/office/drawing/2014/main" id="{7275593D-F75E-4426-AE3E-2CDEFD228D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Rectangle 24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1478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C190087E-09A9-A55E-4AB0-D5E196883A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3660" y="2599509"/>
            <a:ext cx="10143668" cy="3435531"/>
          </a:xfrm>
        </p:spPr>
        <p:txBody>
          <a:bodyPr anchor="ctr">
            <a:normAutofit fontScale="92500" lnSpcReduction="10000"/>
          </a:bodyPr>
          <a:lstStyle/>
          <a:p>
            <a:r>
              <a:rPr lang="nl-NL" sz="2400" dirty="0"/>
              <a:t>Algemeen productiebedrijf op basis van de theorie (</a:t>
            </a:r>
            <a:r>
              <a:rPr lang="nl-NL" sz="2400" dirty="0" err="1"/>
              <a:t>Sterman</a:t>
            </a:r>
            <a:r>
              <a:rPr lang="nl-NL" sz="2400" dirty="0"/>
              <a:t>, 2000); (Akkermans, 2015)</a:t>
            </a:r>
          </a:p>
          <a:p>
            <a:pPr lvl="1"/>
            <a:r>
              <a:rPr lang="nl-NL" sz="2000" dirty="0" err="1"/>
              <a:t>Één</a:t>
            </a:r>
            <a:r>
              <a:rPr lang="nl-NL" sz="2000" dirty="0"/>
              <a:t> product</a:t>
            </a:r>
          </a:p>
          <a:p>
            <a:pPr lvl="1"/>
            <a:r>
              <a:rPr lang="nl-NL" sz="2000" dirty="0" err="1"/>
              <a:t>Één</a:t>
            </a:r>
            <a:r>
              <a:rPr lang="nl-NL" sz="2000" dirty="0"/>
              <a:t> grondstof</a:t>
            </a:r>
          </a:p>
          <a:p>
            <a:pPr lvl="1"/>
            <a:r>
              <a:rPr lang="nl-NL" sz="2000" dirty="0" err="1"/>
              <a:t>Één</a:t>
            </a:r>
            <a:r>
              <a:rPr lang="nl-NL" sz="2000" dirty="0"/>
              <a:t> leverancier</a:t>
            </a:r>
          </a:p>
          <a:p>
            <a:pPr lvl="1"/>
            <a:r>
              <a:rPr lang="nl-NL" sz="2000" dirty="0"/>
              <a:t>Make-</a:t>
            </a:r>
            <a:r>
              <a:rPr lang="nl-NL" sz="2000" dirty="0" err="1"/>
              <a:t>to</a:t>
            </a:r>
            <a:r>
              <a:rPr lang="nl-NL" sz="2000" dirty="0"/>
              <a:t>-stock</a:t>
            </a:r>
          </a:p>
          <a:p>
            <a:r>
              <a:rPr lang="nl-NL" sz="2400" dirty="0"/>
              <a:t>Voorraadbeheer:</a:t>
            </a:r>
          </a:p>
          <a:p>
            <a:pPr lvl="1"/>
            <a:r>
              <a:rPr lang="nl-NL" sz="2000" dirty="0"/>
              <a:t>Grondstoffen</a:t>
            </a:r>
          </a:p>
          <a:p>
            <a:pPr lvl="1"/>
            <a:r>
              <a:rPr lang="nl-NL" sz="2000" dirty="0"/>
              <a:t>Eindproduct</a:t>
            </a:r>
          </a:p>
          <a:p>
            <a:r>
              <a:rPr lang="nl-NL" sz="2400" dirty="0"/>
              <a:t>Validatiesessie met bedrijf</a:t>
            </a:r>
          </a:p>
        </p:txBody>
      </p:sp>
    </p:spTree>
    <p:extLst>
      <p:ext uri="{BB962C8B-B14F-4D97-AF65-F5344CB8AC3E}">
        <p14:creationId xmlns:p14="http://schemas.microsoft.com/office/powerpoint/2010/main" val="6536245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5DF7A9E-115F-D93E-5AF9-B42D4AEC57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6" name="Rectangle 35">
            <a:extLst>
              <a:ext uri="{FF2B5EF4-FFF2-40B4-BE49-F238E27FC236}">
                <a16:creationId xmlns:a16="http://schemas.microsoft.com/office/drawing/2014/main" id="{BA79A7CF-01AF-4178-9369-94E0C90EB0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A991BDDC-22A3-EA5D-B961-ED8E4E69A2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67909" y="2023110"/>
            <a:ext cx="2469624" cy="284607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6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Voorraadbeheer van Grondstoffen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99413ED5-9ED4-4772-BCE4-2BCAE6B12E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3433973" y="-827233"/>
            <a:ext cx="1715478" cy="858342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04357C93-F0CB-4A1C-8F77-4E90637898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2085" y="664308"/>
            <a:ext cx="8082632" cy="56003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Tijdelijke aanduiding voor inhoud 3" descr="Afbeelding met tekst, diagram, lijn, Plan&#10;&#10;Door AI gegenereerde inhoud is mogelijk onjuist.">
            <a:extLst>
              <a:ext uri="{FF2B5EF4-FFF2-40B4-BE49-F238E27FC236}">
                <a16:creationId xmlns:a16="http://schemas.microsoft.com/office/drawing/2014/main" id="{A6EC8355-6905-8C63-8BEF-45B0EDEF41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5238" y="1391215"/>
            <a:ext cx="7608304" cy="4146525"/>
          </a:xfrm>
          <a:prstGeom prst="rect">
            <a:avLst/>
          </a:prstGeom>
        </p:spPr>
      </p:pic>
      <p:sp>
        <p:nvSpPr>
          <p:cNvPr id="42" name="Rectangle 41">
            <a:extLst>
              <a:ext uri="{FF2B5EF4-FFF2-40B4-BE49-F238E27FC236}">
                <a16:creationId xmlns:a16="http://schemas.microsoft.com/office/drawing/2014/main" id="{90F533E9-6690-41A8-A372-4C6C622D02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950447" y="3392097"/>
            <a:ext cx="1719072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25159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A3E7247-C879-0951-5527-6D440C3D59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6" name="Rectangle 35">
            <a:extLst>
              <a:ext uri="{FF2B5EF4-FFF2-40B4-BE49-F238E27FC236}">
                <a16:creationId xmlns:a16="http://schemas.microsoft.com/office/drawing/2014/main" id="{FFB60E8C-7224-44A4-87A0-46A1711DD2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87CCFF84-6767-4FC4-BCB8-40C3968D60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5528" y="386930"/>
            <a:ext cx="10141799" cy="1300554"/>
          </a:xfrm>
        </p:spPr>
        <p:txBody>
          <a:bodyPr anchor="b">
            <a:normAutofit/>
          </a:bodyPr>
          <a:lstStyle/>
          <a:p>
            <a:r>
              <a:rPr lang="nl-NL" sz="4800"/>
              <a:t>Order Verwerking en Order Achterstand</a:t>
            </a:r>
            <a:endParaRPr lang="en-GB" sz="4800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5DA32751-37A2-45C0-BE94-63D375E270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-2" y="1998845"/>
            <a:ext cx="11454595" cy="7816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26799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Afbeelding 3" descr="Afbeelding met tekst, diagram, lijn, Lettertype&#10;&#10;Door AI gegenereerde inhoud is mogelijk onjuist.">
            <a:extLst>
              <a:ext uri="{FF2B5EF4-FFF2-40B4-BE49-F238E27FC236}">
                <a16:creationId xmlns:a16="http://schemas.microsoft.com/office/drawing/2014/main" id="{2232C541-0B8D-11FE-B43C-50221AF259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295" y="3268469"/>
            <a:ext cx="5150277" cy="2226736"/>
          </a:xfrm>
          <a:prstGeom prst="rect">
            <a:avLst/>
          </a:prstGeom>
        </p:spPr>
      </p:pic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F39EF323-A5B6-5553-95C6-62C13D651B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6429" y="2599509"/>
            <a:ext cx="4530898" cy="3639450"/>
          </a:xfrm>
        </p:spPr>
        <p:txBody>
          <a:bodyPr anchor="ctr">
            <a:normAutofit/>
          </a:bodyPr>
          <a:lstStyle/>
          <a:p>
            <a:r>
              <a:rPr lang="nl-NL" sz="2000" i="1" dirty="0" err="1"/>
              <a:t>Placed</a:t>
            </a:r>
            <a:r>
              <a:rPr lang="nl-NL" sz="2000" i="1" dirty="0"/>
              <a:t> Orders</a:t>
            </a:r>
            <a:r>
              <a:rPr lang="nl-NL" sz="2000" dirty="0"/>
              <a:t> is gelijk aan vraag</a:t>
            </a:r>
          </a:p>
          <a:p>
            <a:endParaRPr lang="nl-NL" sz="2000" i="1" dirty="0"/>
          </a:p>
          <a:p>
            <a:r>
              <a:rPr lang="nl-NL" sz="2000" i="1" dirty="0" err="1"/>
              <a:t>Delivered</a:t>
            </a:r>
            <a:r>
              <a:rPr lang="nl-NL" sz="2000" i="1" dirty="0"/>
              <a:t> Orders </a:t>
            </a:r>
            <a:r>
              <a:rPr lang="nl-NL" sz="2000" dirty="0"/>
              <a:t>is gelijk aan </a:t>
            </a:r>
            <a:r>
              <a:rPr lang="nl-NL" sz="2000" i="1" dirty="0"/>
              <a:t>Order Delivery</a:t>
            </a:r>
            <a:r>
              <a:rPr lang="nl-NL" sz="2000" dirty="0"/>
              <a:t> uit productielijn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A55FBCD-CD42-40F5-8A1B-3203F9CAEE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1228040" y="2313027"/>
            <a:ext cx="781700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86079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5139006-7D6C-FF18-83B3-32445F3A1D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8" name="Rectangle 37">
            <a:extLst>
              <a:ext uri="{FF2B5EF4-FFF2-40B4-BE49-F238E27FC236}">
                <a16:creationId xmlns:a16="http://schemas.microsoft.com/office/drawing/2014/main" id="{058A14AF-9FB5-4CC7-BA35-E8E85D3EDF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BACC16E0-C9E9-B761-CAB5-61BC47954B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3662" y="386930"/>
            <a:ext cx="10066122" cy="1298448"/>
          </a:xfrm>
        </p:spPr>
        <p:txBody>
          <a:bodyPr anchor="b">
            <a:normAutofit/>
          </a:bodyPr>
          <a:lstStyle/>
          <a:p>
            <a:r>
              <a:rPr lang="nl-NL" sz="4100"/>
              <a:t>Productielijn en Voorraadbeheer Eindproduct</a:t>
            </a:r>
            <a:endParaRPr lang="en-GB" sz="4100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3A9A4357-BD1D-4622-A4FE-766E6AB8DE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-2" y="1998845"/>
            <a:ext cx="11454595" cy="7816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26799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Content Placeholder 34">
            <a:extLst>
              <a:ext uri="{FF2B5EF4-FFF2-40B4-BE49-F238E27FC236}">
                <a16:creationId xmlns:a16="http://schemas.microsoft.com/office/drawing/2014/main" id="{28B151E9-7DF7-D526-C877-DF2B5D3147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3661" y="2599509"/>
            <a:ext cx="4530898" cy="3639450"/>
          </a:xfrm>
        </p:spPr>
        <p:txBody>
          <a:bodyPr anchor="ctr">
            <a:normAutofit/>
          </a:bodyPr>
          <a:lstStyle/>
          <a:p>
            <a:r>
              <a:rPr lang="en-US" sz="2000" dirty="0" err="1"/>
              <a:t>Beperking</a:t>
            </a:r>
            <a:r>
              <a:rPr lang="en-US" sz="2000" dirty="0"/>
              <a:t> </a:t>
            </a:r>
            <a:r>
              <a:rPr lang="en-US" sz="2000" i="1" dirty="0"/>
              <a:t>Start Production</a:t>
            </a:r>
            <a:r>
              <a:rPr lang="en-US" sz="2000" dirty="0"/>
              <a:t>:</a:t>
            </a:r>
            <a:endParaRPr lang="en-US" sz="2000" i="1" dirty="0"/>
          </a:p>
          <a:p>
            <a:pPr lvl="1"/>
            <a:r>
              <a:rPr lang="en-US" sz="1600" dirty="0"/>
              <a:t>Demand plus backlog</a:t>
            </a:r>
          </a:p>
          <a:p>
            <a:pPr lvl="1"/>
            <a:r>
              <a:rPr lang="en-US" sz="1600" dirty="0" err="1"/>
              <a:t>Totale</a:t>
            </a:r>
            <a:r>
              <a:rPr lang="en-US" sz="1600" dirty="0"/>
              <a:t> </a:t>
            </a:r>
            <a:r>
              <a:rPr lang="en-US" sz="1600" dirty="0" err="1"/>
              <a:t>hoeveelheid</a:t>
            </a:r>
            <a:r>
              <a:rPr lang="en-US" sz="1600" dirty="0"/>
              <a:t> </a:t>
            </a:r>
            <a:r>
              <a:rPr lang="en-US" sz="1600" dirty="0" err="1"/>
              <a:t>beschikbare</a:t>
            </a:r>
            <a:r>
              <a:rPr lang="en-US" sz="1600" dirty="0"/>
              <a:t> </a:t>
            </a:r>
            <a:r>
              <a:rPr lang="en-US" sz="1600" dirty="0" err="1"/>
              <a:t>grondstoffen</a:t>
            </a:r>
            <a:endParaRPr lang="en-US" sz="1600" dirty="0"/>
          </a:p>
          <a:p>
            <a:pPr lvl="1"/>
            <a:r>
              <a:rPr lang="en-US" sz="1600" dirty="0" err="1"/>
              <a:t>Productiecapaciteit</a:t>
            </a:r>
            <a:endParaRPr lang="en-US" sz="1600" dirty="0"/>
          </a:p>
          <a:p>
            <a:endParaRPr lang="en-US" sz="2000" dirty="0"/>
          </a:p>
          <a:p>
            <a:r>
              <a:rPr lang="en-US" sz="2000" dirty="0" err="1"/>
              <a:t>Beperking</a:t>
            </a:r>
            <a:r>
              <a:rPr lang="en-US" sz="2000" dirty="0"/>
              <a:t> </a:t>
            </a:r>
            <a:r>
              <a:rPr lang="en-US" sz="2000" i="1" dirty="0"/>
              <a:t>Order Delivery</a:t>
            </a:r>
            <a:r>
              <a:rPr lang="en-US" sz="2000" dirty="0"/>
              <a:t>:</a:t>
            </a:r>
          </a:p>
          <a:p>
            <a:pPr lvl="1"/>
            <a:r>
              <a:rPr lang="en-US" sz="1600" dirty="0"/>
              <a:t>Demand plus backlog</a:t>
            </a:r>
          </a:p>
          <a:p>
            <a:pPr lvl="1"/>
            <a:r>
              <a:rPr lang="en-US" sz="1600" dirty="0" err="1"/>
              <a:t>Beschikbare</a:t>
            </a:r>
            <a:r>
              <a:rPr lang="en-US" sz="1600" dirty="0"/>
              <a:t> </a:t>
            </a:r>
            <a:r>
              <a:rPr lang="en-US" sz="1600" dirty="0" err="1"/>
              <a:t>voorraad</a:t>
            </a:r>
            <a:r>
              <a:rPr lang="en-US" sz="1600" dirty="0"/>
              <a:t> </a:t>
            </a:r>
            <a:r>
              <a:rPr lang="en-US" sz="1600" dirty="0" err="1"/>
              <a:t>eindproduct</a:t>
            </a:r>
            <a:endParaRPr lang="en-US" sz="1600" dirty="0"/>
          </a:p>
          <a:p>
            <a:endParaRPr lang="en-US" sz="2000" dirty="0"/>
          </a:p>
          <a:p>
            <a:pPr lvl="1"/>
            <a:endParaRPr lang="en-US" sz="1600" dirty="0"/>
          </a:p>
          <a:p>
            <a:pPr lvl="1"/>
            <a:endParaRPr lang="en-US" sz="1600" dirty="0"/>
          </a:p>
        </p:txBody>
      </p:sp>
      <p:pic>
        <p:nvPicPr>
          <p:cNvPr id="4" name="Tijdelijke aanduiding voor inhoud 3" descr="Afbeelding met tekst, diagram, lijn, schermopname&#10;&#10;Door AI gegenereerde inhoud is mogelijk onjuist.">
            <a:extLst>
              <a:ext uri="{FF2B5EF4-FFF2-40B4-BE49-F238E27FC236}">
                <a16:creationId xmlns:a16="http://schemas.microsoft.com/office/drawing/2014/main" id="{73A145B0-78C5-5B10-1D41-3566123BE5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11532" y="2879986"/>
            <a:ext cx="5150277" cy="2922782"/>
          </a:xfrm>
          <a:prstGeom prst="rect">
            <a:avLst/>
          </a:prstGeom>
        </p:spPr>
      </p:pic>
      <p:sp>
        <p:nvSpPr>
          <p:cNvPr id="44" name="Rectangle 43">
            <a:extLst>
              <a:ext uri="{FF2B5EF4-FFF2-40B4-BE49-F238E27FC236}">
                <a16:creationId xmlns:a16="http://schemas.microsoft.com/office/drawing/2014/main" id="{E6995CE5-F890-4ABA-82A2-26507CE8D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1228040" y="2313027"/>
            <a:ext cx="781700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38556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7437D4B-4A20-053C-71AD-CE5A13B203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8" name="Rectangle 37">
            <a:extLst>
              <a:ext uri="{FF2B5EF4-FFF2-40B4-BE49-F238E27FC236}">
                <a16:creationId xmlns:a16="http://schemas.microsoft.com/office/drawing/2014/main" id="{DBC6133C-0615-4CE4-9132-37E609A9BD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B2D087B7-7536-6A3B-8DEA-1F8BC79250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5064" y="525982"/>
            <a:ext cx="4282983" cy="1200361"/>
          </a:xfrm>
        </p:spPr>
        <p:txBody>
          <a:bodyPr anchor="b">
            <a:normAutofit/>
          </a:bodyPr>
          <a:lstStyle/>
          <a:p>
            <a:r>
              <a:rPr lang="nl-NL" sz="3600"/>
              <a:t>Productiecapaciteit</a:t>
            </a:r>
            <a:endParaRPr lang="en-GB" sz="3600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169CC832-2974-4E8D-90ED-3E2941BA73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16533" y="1944913"/>
            <a:ext cx="402336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Content Placeholder 34">
            <a:extLst>
              <a:ext uri="{FF2B5EF4-FFF2-40B4-BE49-F238E27FC236}">
                <a16:creationId xmlns:a16="http://schemas.microsoft.com/office/drawing/2014/main" id="{22B94064-D82B-0E84-99FE-7C63359E03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5066" y="2031101"/>
            <a:ext cx="4282984" cy="3511943"/>
          </a:xfrm>
        </p:spPr>
        <p:txBody>
          <a:bodyPr anchor="ctr">
            <a:normAutofit/>
          </a:bodyPr>
          <a:lstStyle/>
          <a:p>
            <a:r>
              <a:rPr lang="en-US" sz="1800" dirty="0" err="1"/>
              <a:t>Capaciteit</a:t>
            </a:r>
            <a:r>
              <a:rPr lang="en-US" sz="1800" dirty="0"/>
              <a:t> </a:t>
            </a:r>
            <a:r>
              <a:rPr lang="en-US" sz="2000" dirty="0" err="1"/>
              <a:t>veranderd</a:t>
            </a:r>
            <a:r>
              <a:rPr lang="en-US" sz="1800" dirty="0"/>
              <a:t> </a:t>
            </a:r>
            <a:r>
              <a:rPr lang="en-US" sz="1800" dirty="0" err="1"/>
              <a:t>stapsgewijs</a:t>
            </a:r>
            <a:endParaRPr lang="en-US" sz="1800" dirty="0"/>
          </a:p>
          <a:p>
            <a:pPr lvl="1"/>
            <a:r>
              <a:rPr lang="en-US" sz="1400" dirty="0" err="1"/>
              <a:t>Evaluering</a:t>
            </a:r>
            <a:r>
              <a:rPr lang="en-US" sz="1400" dirty="0"/>
              <a:t> </a:t>
            </a:r>
            <a:r>
              <a:rPr lang="en-US" sz="1400" dirty="0" err="1"/>
              <a:t>voor</a:t>
            </a:r>
            <a:r>
              <a:rPr lang="en-US" sz="1400" dirty="0"/>
              <a:t> </a:t>
            </a:r>
            <a:r>
              <a:rPr lang="en-US" sz="1400" dirty="0" err="1"/>
              <a:t>verhoging</a:t>
            </a:r>
            <a:r>
              <a:rPr lang="en-US" sz="1400" dirty="0"/>
              <a:t> </a:t>
            </a:r>
            <a:r>
              <a:rPr lang="en-US" sz="1400" dirty="0" err="1"/>
              <a:t>elke</a:t>
            </a:r>
            <a:r>
              <a:rPr lang="en-US" sz="1400" dirty="0"/>
              <a:t> week</a:t>
            </a:r>
          </a:p>
          <a:p>
            <a:pPr lvl="1"/>
            <a:r>
              <a:rPr lang="en-US" sz="1400" dirty="0" err="1"/>
              <a:t>Evaluering</a:t>
            </a:r>
            <a:r>
              <a:rPr lang="en-US" sz="1400" dirty="0"/>
              <a:t> </a:t>
            </a:r>
            <a:r>
              <a:rPr lang="en-US" sz="1400" dirty="0" err="1"/>
              <a:t>voor</a:t>
            </a:r>
            <a:r>
              <a:rPr lang="en-US" sz="1400" dirty="0"/>
              <a:t> </a:t>
            </a:r>
            <a:r>
              <a:rPr lang="en-US" sz="1400" dirty="0" err="1"/>
              <a:t>verlaging</a:t>
            </a:r>
            <a:r>
              <a:rPr lang="en-US" sz="1400" dirty="0"/>
              <a:t> minder frequent</a:t>
            </a:r>
            <a:endParaRPr lang="en-US" sz="2200" dirty="0"/>
          </a:p>
          <a:p>
            <a:r>
              <a:rPr lang="en-US" sz="1800" dirty="0" err="1"/>
              <a:t>Mogelijke</a:t>
            </a:r>
            <a:r>
              <a:rPr lang="en-US" sz="1800" dirty="0"/>
              <a:t> </a:t>
            </a:r>
            <a:r>
              <a:rPr lang="en-US" sz="1800" dirty="0" err="1"/>
              <a:t>verandering</a:t>
            </a:r>
            <a:r>
              <a:rPr lang="en-US" sz="1800" dirty="0"/>
              <a:t> </a:t>
            </a:r>
            <a:r>
              <a:rPr lang="en-US" sz="1800" dirty="0" err="1"/>
              <a:t>capaciteit</a:t>
            </a:r>
            <a:endParaRPr lang="en-US" sz="1800" dirty="0"/>
          </a:p>
          <a:p>
            <a:pPr lvl="1"/>
            <a:r>
              <a:rPr lang="en-US" sz="1400" i="1" dirty="0"/>
              <a:t>Desired Capacity</a:t>
            </a:r>
          </a:p>
          <a:p>
            <a:pPr lvl="1"/>
            <a:r>
              <a:rPr lang="en-US" sz="1400" i="1" dirty="0"/>
              <a:t>Production Capacity</a:t>
            </a:r>
          </a:p>
          <a:p>
            <a:pPr lvl="1"/>
            <a:r>
              <a:rPr lang="en-US" sz="1400" i="1" dirty="0"/>
              <a:t>Capacity increase WIP</a:t>
            </a:r>
          </a:p>
          <a:p>
            <a:r>
              <a:rPr lang="en-US" sz="1800" dirty="0" err="1"/>
              <a:t>Realisatietijd</a:t>
            </a:r>
            <a:r>
              <a:rPr lang="en-US" sz="1800" dirty="0"/>
              <a:t> </a:t>
            </a:r>
            <a:r>
              <a:rPr lang="en-US" sz="1800" dirty="0" err="1"/>
              <a:t>voor</a:t>
            </a:r>
            <a:r>
              <a:rPr lang="en-US" sz="1800" dirty="0"/>
              <a:t> </a:t>
            </a:r>
            <a:r>
              <a:rPr lang="en-US" sz="1800" dirty="0" err="1"/>
              <a:t>capaciteit</a:t>
            </a:r>
            <a:endParaRPr lang="en-US" sz="1800" dirty="0"/>
          </a:p>
          <a:p>
            <a:pPr lvl="1"/>
            <a:endParaRPr lang="en-US" sz="1800" dirty="0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5222F96-971A-4F90-B841-6BAB416C7A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225843" y="6053360"/>
            <a:ext cx="740664" cy="15412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08980754-6F4B-43C9-B9BE-127B6BED65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904923" y="215201"/>
            <a:ext cx="740664" cy="1183349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2C1BBA94-3F40-40AA-8BB9-E69E25E537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96793" y="354959"/>
            <a:ext cx="6184973" cy="591521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Tijdelijke aanduiding voor inhoud 3" descr="Afbeelding met tekst, diagram, schermopname, lijn&#10;&#10;Door AI gegenereerde inhoud is mogelijk onjuist.">
            <a:extLst>
              <a:ext uri="{FF2B5EF4-FFF2-40B4-BE49-F238E27FC236}">
                <a16:creationId xmlns:a16="http://schemas.microsoft.com/office/drawing/2014/main" id="{71536204-CFC5-B5EF-D5E7-D2F3A5A248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87738" y="1624160"/>
            <a:ext cx="5628018" cy="3376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36326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45F01F2-1131-6170-8BA9-5C8BB0002B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18">
            <a:extLst>
              <a:ext uri="{FF2B5EF4-FFF2-40B4-BE49-F238E27FC236}">
                <a16:creationId xmlns:a16="http://schemas.microsoft.com/office/drawing/2014/main" id="{7D558434-0220-74E9-D15D-DCDD0D67A9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4F6DC99A-34E0-8BE6-89F8-3C1AD4ED60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638" y="386930"/>
            <a:ext cx="9236700" cy="1188950"/>
          </a:xfrm>
        </p:spPr>
        <p:txBody>
          <a:bodyPr anchor="b">
            <a:normAutofit/>
          </a:bodyPr>
          <a:lstStyle/>
          <a:p>
            <a:r>
              <a:rPr lang="nl-NL" sz="5400" dirty="0"/>
              <a:t>Simulatiemodel</a:t>
            </a:r>
            <a:endParaRPr lang="en-GB" sz="5400" dirty="0"/>
          </a:p>
        </p:txBody>
      </p:sp>
      <p:grpSp>
        <p:nvGrpSpPr>
          <p:cNvPr id="28" name="Group 20">
            <a:extLst>
              <a:ext uri="{FF2B5EF4-FFF2-40B4-BE49-F238E27FC236}">
                <a16:creationId xmlns:a16="http://schemas.microsoft.com/office/drawing/2014/main" id="{E8CC16A0-A164-96DA-EC47-0AB5E5D663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" y="1998368"/>
            <a:ext cx="11695083" cy="782176"/>
            <a:chOff x="-2" y="1998368"/>
            <a:chExt cx="11695083" cy="782176"/>
          </a:xfrm>
        </p:grpSpPr>
        <p:sp>
          <p:nvSpPr>
            <p:cNvPr id="29" name="Rectangle 21">
              <a:extLst>
                <a:ext uri="{FF2B5EF4-FFF2-40B4-BE49-F238E27FC236}">
                  <a16:creationId xmlns:a16="http://schemas.microsoft.com/office/drawing/2014/main" id="{9A281F61-B2C5-7145-46D5-E2764A87F8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Rectangle 22">
              <a:extLst>
                <a:ext uri="{FF2B5EF4-FFF2-40B4-BE49-F238E27FC236}">
                  <a16:creationId xmlns:a16="http://schemas.microsoft.com/office/drawing/2014/main" id="{D633EDC0-59B1-63BF-5BE7-31F1AA2094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Rectangle 24">
            <a:extLst>
              <a:ext uri="{FF2B5EF4-FFF2-40B4-BE49-F238E27FC236}">
                <a16:creationId xmlns:a16="http://schemas.microsoft.com/office/drawing/2014/main" id="{B89CD5B7-6EBF-3755-CF28-A4EE61F327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1478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2DA11D41-798E-58E2-D93F-D01EC3E63A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3660" y="2599509"/>
            <a:ext cx="10143668" cy="3435531"/>
          </a:xfrm>
        </p:spPr>
        <p:txBody>
          <a:bodyPr anchor="ctr">
            <a:normAutofit fontScale="85000" lnSpcReduction="20000"/>
          </a:bodyPr>
          <a:lstStyle/>
          <a:p>
            <a:r>
              <a:rPr lang="nl-NL" sz="2400" dirty="0"/>
              <a:t>Vier basis casussen</a:t>
            </a:r>
          </a:p>
          <a:p>
            <a:pPr lvl="1"/>
            <a:r>
              <a:rPr lang="nl-NL" sz="2000" dirty="0"/>
              <a:t>Volledig re-order </a:t>
            </a:r>
            <a:r>
              <a:rPr lang="nl-NL" sz="2000" dirty="0" err="1"/>
              <a:t>cycle</a:t>
            </a:r>
            <a:r>
              <a:rPr lang="nl-NL" sz="2000" dirty="0"/>
              <a:t> methode (C)</a:t>
            </a:r>
          </a:p>
          <a:p>
            <a:pPr lvl="1"/>
            <a:r>
              <a:rPr lang="nl-NL" sz="2000" dirty="0"/>
              <a:t>Volledig re-order level methode (L)</a:t>
            </a:r>
          </a:p>
          <a:p>
            <a:pPr lvl="1"/>
            <a:r>
              <a:rPr lang="nl-NL" sz="2000" dirty="0"/>
              <a:t>Re-order </a:t>
            </a:r>
            <a:r>
              <a:rPr lang="nl-NL" sz="2000" dirty="0" err="1"/>
              <a:t>cycle</a:t>
            </a:r>
            <a:r>
              <a:rPr lang="nl-NL" sz="2000" dirty="0"/>
              <a:t> methode voor grondstoffen en re-order level methode voor eindproduct (RCPL)</a:t>
            </a:r>
          </a:p>
          <a:p>
            <a:pPr lvl="1"/>
            <a:r>
              <a:rPr lang="nl-NL" sz="2000" dirty="0"/>
              <a:t>Re-order level methode voor grondstoffen en re-order </a:t>
            </a:r>
            <a:r>
              <a:rPr lang="nl-NL" sz="2000" dirty="0" err="1"/>
              <a:t>cycle</a:t>
            </a:r>
            <a:r>
              <a:rPr lang="nl-NL" sz="2000" dirty="0"/>
              <a:t> methode voor eindproduct (RLPC)</a:t>
            </a:r>
          </a:p>
          <a:p>
            <a:r>
              <a:rPr lang="nl-NL" sz="2400" dirty="0"/>
              <a:t>Houdbaarheid en geen houdbaarheid</a:t>
            </a:r>
          </a:p>
          <a:p>
            <a:r>
              <a:rPr lang="nl-NL" sz="2400" dirty="0" err="1"/>
              <a:t>Key</a:t>
            </a:r>
            <a:r>
              <a:rPr lang="nl-NL" sz="2400" dirty="0"/>
              <a:t> performance indicators (</a:t>
            </a:r>
            <a:r>
              <a:rPr lang="nl-NL" sz="2400" dirty="0" err="1"/>
              <a:t>KPI’s</a:t>
            </a:r>
            <a:r>
              <a:rPr lang="nl-NL" sz="2400" dirty="0"/>
              <a:t>)</a:t>
            </a:r>
          </a:p>
          <a:p>
            <a:pPr marL="914400" lvl="1" indent="-457200">
              <a:buFont typeface="+mj-lt"/>
              <a:buAutoNum type="arabicPeriod"/>
            </a:pPr>
            <a:r>
              <a:rPr lang="nl-NL" sz="2000" dirty="0"/>
              <a:t>Service level (validatie sessie)</a:t>
            </a:r>
          </a:p>
          <a:p>
            <a:pPr marL="914400" lvl="1" indent="-457200">
              <a:buFont typeface="+mj-lt"/>
              <a:buAutoNum type="arabicPeriod"/>
            </a:pPr>
            <a:r>
              <a:rPr lang="nl-NL" sz="2000" dirty="0" err="1"/>
              <a:t>Backlog</a:t>
            </a:r>
            <a:r>
              <a:rPr lang="nl-NL" sz="2000" dirty="0"/>
              <a:t> per week</a:t>
            </a:r>
          </a:p>
          <a:p>
            <a:pPr marL="914400" lvl="1" indent="-457200">
              <a:buFont typeface="+mj-lt"/>
              <a:buAutoNum type="arabicPeriod"/>
            </a:pPr>
            <a:r>
              <a:rPr lang="nl-NL" sz="2000" dirty="0"/>
              <a:t>Hoeveelheid onbruikbare producten (alleen van toepassing voor grondstoffen met houdbaarheid)</a:t>
            </a:r>
            <a:endParaRPr lang="nl-NL" dirty="0"/>
          </a:p>
          <a:p>
            <a:pPr marL="914400" lvl="1" indent="-457200">
              <a:buFont typeface="+mj-lt"/>
              <a:buAutoNum type="arabicPeriod"/>
            </a:pPr>
            <a:r>
              <a:rPr lang="nl-NL" sz="2000" dirty="0"/>
              <a:t>Volledige voorraad grondstoffen</a:t>
            </a:r>
          </a:p>
          <a:p>
            <a:pPr marL="457200" lvl="1" indent="0">
              <a:buNone/>
            </a:pPr>
            <a:r>
              <a:rPr lang="nl-NL" sz="2000" dirty="0"/>
              <a:t>4.	Volledige voorraad eindproduct</a:t>
            </a:r>
          </a:p>
        </p:txBody>
      </p:sp>
    </p:spTree>
    <p:extLst>
      <p:ext uri="{BB962C8B-B14F-4D97-AF65-F5344CB8AC3E}">
        <p14:creationId xmlns:p14="http://schemas.microsoft.com/office/powerpoint/2010/main" val="107722750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4D45865-1D29-1AEA-387F-0EFAC96BA3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18">
            <a:extLst>
              <a:ext uri="{FF2B5EF4-FFF2-40B4-BE49-F238E27FC236}">
                <a16:creationId xmlns:a16="http://schemas.microsoft.com/office/drawing/2014/main" id="{24521548-3421-C2A7-ED7D-EA4BE9F795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CAF81226-73D3-5C4F-163F-52B520D863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638" y="386930"/>
            <a:ext cx="9236700" cy="1188950"/>
          </a:xfrm>
        </p:spPr>
        <p:txBody>
          <a:bodyPr anchor="b">
            <a:normAutofit/>
          </a:bodyPr>
          <a:lstStyle/>
          <a:p>
            <a:r>
              <a:rPr lang="nl-NL" sz="5400"/>
              <a:t>Voorbeeld KPI’s</a:t>
            </a:r>
            <a:endParaRPr lang="en-GB" sz="5400" dirty="0"/>
          </a:p>
        </p:txBody>
      </p:sp>
      <p:grpSp>
        <p:nvGrpSpPr>
          <p:cNvPr id="28" name="Group 20">
            <a:extLst>
              <a:ext uri="{FF2B5EF4-FFF2-40B4-BE49-F238E27FC236}">
                <a16:creationId xmlns:a16="http://schemas.microsoft.com/office/drawing/2014/main" id="{AFE0B685-B271-4B9D-66C2-5B2F464BA2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" y="1998368"/>
            <a:ext cx="11695083" cy="782176"/>
            <a:chOff x="-2" y="1998368"/>
            <a:chExt cx="11695083" cy="782176"/>
          </a:xfrm>
        </p:grpSpPr>
        <p:sp>
          <p:nvSpPr>
            <p:cNvPr id="29" name="Rectangle 21">
              <a:extLst>
                <a:ext uri="{FF2B5EF4-FFF2-40B4-BE49-F238E27FC236}">
                  <a16:creationId xmlns:a16="http://schemas.microsoft.com/office/drawing/2014/main" id="{22630798-F47C-BCF8-20B3-170CCCD2EF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Rectangle 22">
              <a:extLst>
                <a:ext uri="{FF2B5EF4-FFF2-40B4-BE49-F238E27FC236}">
                  <a16:creationId xmlns:a16="http://schemas.microsoft.com/office/drawing/2014/main" id="{E26DBD9A-F743-AB1B-7D64-868E3C8564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Rectangle 24">
            <a:extLst>
              <a:ext uri="{FF2B5EF4-FFF2-40B4-BE49-F238E27FC236}">
                <a16:creationId xmlns:a16="http://schemas.microsoft.com/office/drawing/2014/main" id="{63A86F70-660F-66A9-D5F4-82AB4AA4B0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1478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59F4E4E3-6BC0-4208-0271-13E6495231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8633" y="2780068"/>
            <a:ext cx="5687366" cy="2748605"/>
          </a:xfrm>
          <a:prstGeom prst="rect">
            <a:avLst/>
          </a:prstGeom>
        </p:spPr>
      </p:pic>
      <p:pic>
        <p:nvPicPr>
          <p:cNvPr id="7" name="Afbeelding 6">
            <a:extLst>
              <a:ext uri="{FF2B5EF4-FFF2-40B4-BE49-F238E27FC236}">
                <a16:creationId xmlns:a16="http://schemas.microsoft.com/office/drawing/2014/main" id="{FEAED83F-8A3A-8432-26EC-F015095E94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84105" y="2780068"/>
            <a:ext cx="4304533" cy="3073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279664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B03931C-D2CF-07F1-409D-367185DD3C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DB86830-E356-5B57-06C3-6F14B2240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02FEEA13-5B5F-4678-3156-BB580F6E4F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638" y="386930"/>
            <a:ext cx="9236700" cy="1188950"/>
          </a:xfrm>
        </p:spPr>
        <p:txBody>
          <a:bodyPr anchor="b">
            <a:noAutofit/>
          </a:bodyPr>
          <a:lstStyle/>
          <a:p>
            <a:r>
              <a:rPr lang="nl-NL" dirty="0"/>
              <a:t>Inputvariabelen</a:t>
            </a:r>
            <a:endParaRPr lang="en-GB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CA93E05F-7864-C30D-3C33-79D8F7DC9C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" y="1998368"/>
            <a:ext cx="11695083" cy="782176"/>
            <a:chOff x="-2" y="1998368"/>
            <a:chExt cx="11695083" cy="782176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A96B1ED3-97C8-930F-3454-7E43325DED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C1A70F07-F66A-99CB-4295-5B4D069B01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314972FF-AC62-CD92-A39C-12D98103C5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1478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D0ECE5D9-D5BD-A106-234D-CD0BBF0564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3660" y="2599509"/>
            <a:ext cx="10143668" cy="3435531"/>
          </a:xfrm>
        </p:spPr>
        <p:txBody>
          <a:bodyPr anchor="ctr">
            <a:normAutofit/>
          </a:bodyPr>
          <a:lstStyle/>
          <a:p>
            <a:r>
              <a:rPr lang="nl-NL" dirty="0"/>
              <a:t>Vraag van klanten -&gt; 100 stuks/week</a:t>
            </a:r>
          </a:p>
          <a:p>
            <a:r>
              <a:rPr lang="nl-NL" dirty="0"/>
              <a:t>Uitgangspunt bepaling andere inputvariabelen:</a:t>
            </a:r>
          </a:p>
          <a:p>
            <a:pPr lvl="1"/>
            <a:r>
              <a:rPr lang="nl-NL" dirty="0"/>
              <a:t>Geen onbruikbare producten</a:t>
            </a:r>
          </a:p>
          <a:p>
            <a:pPr lvl="1"/>
            <a:r>
              <a:rPr lang="nl-NL" dirty="0"/>
              <a:t>Lage tot geen </a:t>
            </a:r>
            <a:r>
              <a:rPr lang="nl-NL" dirty="0" err="1"/>
              <a:t>backlog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52134301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39F6719-1B98-CEF5-365B-BCF1967A09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9" name="Rectangle 58">
            <a:extLst>
              <a:ext uri="{FF2B5EF4-FFF2-40B4-BE49-F238E27FC236}">
                <a16:creationId xmlns:a16="http://schemas.microsoft.com/office/drawing/2014/main" id="{7DA2D2E7-A324-BD6C-F25A-8170976AB9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BDE5F3AE-FB0D-1E3C-2523-532535422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3810" y="2960716"/>
            <a:ext cx="4036334" cy="23876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nl-NL" sz="5400" dirty="0"/>
              <a:t>Geteste Scenario’s</a:t>
            </a:r>
            <a:endParaRPr lang="en-US" sz="5400" kern="1200" dirty="0">
              <a:latin typeface="+mj-lt"/>
              <a:ea typeface="+mj-ea"/>
              <a:cs typeface="+mj-cs"/>
            </a:endParaRPr>
          </a:p>
        </p:txBody>
      </p:sp>
      <p:grpSp>
        <p:nvGrpSpPr>
          <p:cNvPr id="61" name="Group 60">
            <a:extLst>
              <a:ext uri="{FF2B5EF4-FFF2-40B4-BE49-F238E27FC236}">
                <a16:creationId xmlns:a16="http://schemas.microsoft.com/office/drawing/2014/main" id="{993A9E1B-99FC-E97C-0CEA-7D6FA6ABF0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2984992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BFEE1E3E-B119-0AB4-8AEA-2D85DFE912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44434350-A301-DF04-956D-50281A3BED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BE7E1355-DB13-9F7E-54E1-178C3BBF00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>
            <a:extLst>
              <a:ext uri="{FF2B5EF4-FFF2-40B4-BE49-F238E27FC236}">
                <a16:creationId xmlns:a16="http://schemas.microsoft.com/office/drawing/2014/main" id="{45ACD301-571E-E131-72F0-7B9746FB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A251C18B-792D-BC74-FF10-E4A751CB98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391886"/>
            <a:ext cx="6009366" cy="601707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jdelijke aanduiding voor inhoud 2">
            <a:extLst>
              <a:ext uri="{FF2B5EF4-FFF2-40B4-BE49-F238E27FC236}">
                <a16:creationId xmlns:a16="http://schemas.microsoft.com/office/drawing/2014/main" id="{57BBF37E-5363-5824-F804-C12DB5707E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81665" y="779318"/>
            <a:ext cx="5681042" cy="5470295"/>
          </a:xfrm>
        </p:spPr>
        <p:txBody>
          <a:bodyPr anchor="ctr">
            <a:normAutofit fontScale="92500" lnSpcReduction="10000"/>
          </a:bodyPr>
          <a:lstStyle/>
          <a:p>
            <a:r>
              <a:rPr lang="nl-NL" dirty="0"/>
              <a:t>Verstoringen</a:t>
            </a:r>
          </a:p>
          <a:p>
            <a:pPr lvl="1"/>
            <a:r>
              <a:rPr lang="nl-NL" dirty="0"/>
              <a:t>Leveringstekort</a:t>
            </a:r>
          </a:p>
          <a:p>
            <a:pPr lvl="2"/>
            <a:r>
              <a:rPr lang="nl-NL" dirty="0"/>
              <a:t>Verlies van leverancier</a:t>
            </a:r>
          </a:p>
          <a:p>
            <a:pPr lvl="2"/>
            <a:r>
              <a:rPr lang="nl-NL" dirty="0"/>
              <a:t>Minimum order </a:t>
            </a:r>
            <a:r>
              <a:rPr lang="nl-NL" dirty="0" err="1"/>
              <a:t>quantity</a:t>
            </a:r>
            <a:endParaRPr lang="nl-NL" dirty="0"/>
          </a:p>
          <a:p>
            <a:pPr lvl="1"/>
            <a:r>
              <a:rPr lang="nl-NL" dirty="0"/>
              <a:t>Veranderingen in productiecapaciteit</a:t>
            </a:r>
          </a:p>
          <a:p>
            <a:pPr lvl="2"/>
            <a:r>
              <a:rPr lang="nl-NL" dirty="0"/>
              <a:t>Minimum </a:t>
            </a:r>
            <a:r>
              <a:rPr lang="nl-NL" dirty="0" err="1"/>
              <a:t>production</a:t>
            </a:r>
            <a:r>
              <a:rPr lang="nl-NL" dirty="0"/>
              <a:t> </a:t>
            </a:r>
            <a:r>
              <a:rPr lang="nl-NL" dirty="0" err="1"/>
              <a:t>quantity</a:t>
            </a:r>
            <a:endParaRPr lang="nl-NL" dirty="0"/>
          </a:p>
          <a:p>
            <a:pPr lvl="2"/>
            <a:r>
              <a:rPr lang="nl-NL" dirty="0"/>
              <a:t>Plotseling verlies van productiecapaciteit met 60%</a:t>
            </a:r>
          </a:p>
          <a:p>
            <a:pPr lvl="1"/>
            <a:r>
              <a:rPr lang="nl-NL" dirty="0"/>
              <a:t>Veranderingen in vraag</a:t>
            </a:r>
          </a:p>
          <a:p>
            <a:pPr lvl="2"/>
            <a:r>
              <a:rPr lang="nl-NL" dirty="0"/>
              <a:t>Geleidelijke stijging van de vraag</a:t>
            </a:r>
          </a:p>
          <a:p>
            <a:pPr lvl="2"/>
            <a:r>
              <a:rPr lang="nl-NL" dirty="0" err="1"/>
              <a:t>Plotsinge</a:t>
            </a:r>
            <a:r>
              <a:rPr lang="nl-NL" dirty="0"/>
              <a:t> permanente stijging van de vraag met 50%</a:t>
            </a:r>
          </a:p>
          <a:p>
            <a:r>
              <a:rPr lang="nl-NL" dirty="0"/>
              <a:t>Verstoringen met extra </a:t>
            </a:r>
            <a:r>
              <a:rPr lang="nl-NL" dirty="0" err="1"/>
              <a:t>supply</a:t>
            </a:r>
            <a:r>
              <a:rPr lang="nl-NL" dirty="0"/>
              <a:t> chain </a:t>
            </a:r>
            <a:r>
              <a:rPr lang="nl-NL" dirty="0" err="1"/>
              <a:t>resilience</a:t>
            </a:r>
            <a:r>
              <a:rPr lang="nl-NL" dirty="0"/>
              <a:t> strategieën</a:t>
            </a:r>
          </a:p>
          <a:p>
            <a:pPr lvl="1"/>
            <a:r>
              <a:rPr lang="nl-NL" dirty="0"/>
              <a:t>Twee leveranciers</a:t>
            </a:r>
          </a:p>
          <a:p>
            <a:pPr lvl="1"/>
            <a:r>
              <a:rPr lang="nl-NL" dirty="0"/>
              <a:t>Extra voorraad van grondstoffen</a:t>
            </a:r>
          </a:p>
          <a:p>
            <a:pPr lvl="2"/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85951272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9F2944E-94EF-137E-E572-4F226108E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8" name="Rectangle 29">
            <a:extLst>
              <a:ext uri="{FF2B5EF4-FFF2-40B4-BE49-F238E27FC236}">
                <a16:creationId xmlns:a16="http://schemas.microsoft.com/office/drawing/2014/main" id="{D55CA618-78A6-47F6-B865-E9315164FB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9" name="Group 31">
            <a:extLst>
              <a:ext uri="{FF2B5EF4-FFF2-40B4-BE49-F238E27FC236}">
                <a16:creationId xmlns:a16="http://schemas.microsoft.com/office/drawing/2014/main" id="{B83D307E-DF68-43F8-97CE-0AAE950A71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271255" y="-1"/>
            <a:ext cx="7649490" cy="5728133"/>
            <a:chOff x="329184" y="1"/>
            <a:chExt cx="524256" cy="5728133"/>
          </a:xfrm>
        </p:grpSpPr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5546E3D2-37BF-4528-9851-2B2F628234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329184" y="5728134"/>
              <a:ext cx="523824" cy="0"/>
            </a:xfrm>
            <a:prstGeom prst="line">
              <a:avLst/>
            </a:prstGeom>
            <a:ln w="1524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Rectangle 33">
              <a:extLst>
                <a:ext uri="{FF2B5EF4-FFF2-40B4-BE49-F238E27FC236}">
                  <a16:creationId xmlns:a16="http://schemas.microsoft.com/office/drawing/2014/main" id="{752A0C69-DC4E-4FC0-843C-BAA27B3A56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29184" y="1"/>
              <a:ext cx="524256" cy="553211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1" name="Rectangle 35">
            <a:extLst>
              <a:ext uri="{FF2B5EF4-FFF2-40B4-BE49-F238E27FC236}">
                <a16:creationId xmlns:a16="http://schemas.microsoft.com/office/drawing/2014/main" id="{8ED94938-268E-4C0A-A08A-B3980C78BA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6464" y="318045"/>
            <a:ext cx="10999072" cy="532513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C50E2E34-B40A-E854-D153-D85D8AAEC7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7080" y="396132"/>
            <a:ext cx="10071536" cy="92975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200" dirty="0" err="1"/>
              <a:t>Resultaten</a:t>
            </a:r>
            <a:endParaRPr lang="en-US" sz="5200" dirty="0"/>
          </a:p>
        </p:txBody>
      </p:sp>
      <p:pic>
        <p:nvPicPr>
          <p:cNvPr id="7" name="Afbeelding 6" descr="Afbeelding met tekst, schermopname, Lettertype, nummer&#10;&#10;Door AI gegenereerde inhoud is mogelijk onjuist.">
            <a:extLst>
              <a:ext uri="{FF2B5EF4-FFF2-40B4-BE49-F238E27FC236}">
                <a16:creationId xmlns:a16="http://schemas.microsoft.com/office/drawing/2014/main" id="{F1E97170-8DD2-181D-498C-169CCDA6DB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7080" y="1592448"/>
            <a:ext cx="4998721" cy="2999232"/>
          </a:xfrm>
          <a:prstGeom prst="rect">
            <a:avLst/>
          </a:prstGeom>
        </p:spPr>
      </p:pic>
      <p:pic>
        <p:nvPicPr>
          <p:cNvPr id="13" name="Afbeelding 12" descr="Afbeelding met tekst, schermopname, Lettertype, nummer&#10;&#10;Door AI gegenereerde inhoud is mogelijk onjuist.">
            <a:extLst>
              <a:ext uri="{FF2B5EF4-FFF2-40B4-BE49-F238E27FC236}">
                <a16:creationId xmlns:a16="http://schemas.microsoft.com/office/drawing/2014/main" id="{4665DCC4-8046-F5DB-FE3E-29D8377914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23493" y="1592448"/>
            <a:ext cx="3752536" cy="3939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83469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1A1F036-6A0D-042D-CD7C-39EAA04AB5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58CCB184-A531-E5AC-2EB3-D34E68FDBD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56A812F2-D30E-6348-3B38-046AA8ECEE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638" y="386930"/>
            <a:ext cx="9236700" cy="1188950"/>
          </a:xfrm>
        </p:spPr>
        <p:txBody>
          <a:bodyPr anchor="b">
            <a:noAutofit/>
          </a:bodyPr>
          <a:lstStyle/>
          <a:p>
            <a:r>
              <a:rPr lang="nl-NL" dirty="0"/>
              <a:t>Resultaten</a:t>
            </a:r>
            <a:endParaRPr lang="en-GB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328A8306-FFDB-7920-C365-72CA5BD6A6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" y="1998368"/>
            <a:ext cx="11695083" cy="782176"/>
            <a:chOff x="-2" y="1998368"/>
            <a:chExt cx="11695083" cy="782176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2BD1DB04-51A2-B351-91E8-3075962DC7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328F7139-FB61-A74B-CD13-0793C95E7B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61CDB97D-AC8F-E22E-DA46-70D6DF093C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1478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9D7D0995-F6D5-6F72-65B8-8995CD18BD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3660" y="2599509"/>
            <a:ext cx="10143668" cy="3435531"/>
          </a:xfrm>
        </p:spPr>
        <p:txBody>
          <a:bodyPr anchor="ctr">
            <a:normAutofit/>
          </a:bodyPr>
          <a:lstStyle/>
          <a:p>
            <a:r>
              <a:rPr lang="nl-NL" dirty="0"/>
              <a:t>Volledig re-order </a:t>
            </a:r>
            <a:r>
              <a:rPr lang="nl-NL" dirty="0" err="1"/>
              <a:t>cycle</a:t>
            </a:r>
            <a:r>
              <a:rPr lang="nl-NL" dirty="0"/>
              <a:t> methode (C) is in alle gevallen het meest effectief als </a:t>
            </a:r>
            <a:r>
              <a:rPr lang="nl-NL" dirty="0" err="1"/>
              <a:t>supply</a:t>
            </a:r>
            <a:r>
              <a:rPr lang="nl-NL" dirty="0"/>
              <a:t> chain </a:t>
            </a:r>
            <a:r>
              <a:rPr lang="nl-NL" dirty="0" err="1"/>
              <a:t>resilience</a:t>
            </a:r>
            <a:r>
              <a:rPr lang="nl-NL" dirty="0"/>
              <a:t> strategie</a:t>
            </a:r>
          </a:p>
          <a:p>
            <a:r>
              <a:rPr lang="nl-NL" dirty="0"/>
              <a:t>RCPL is vaak even goed als C</a:t>
            </a:r>
          </a:p>
          <a:p>
            <a:r>
              <a:rPr lang="nl-NL" dirty="0"/>
              <a:t>Het toevoegen van een extra </a:t>
            </a:r>
            <a:r>
              <a:rPr lang="nl-NL" dirty="0" err="1"/>
              <a:t>resilience</a:t>
            </a:r>
            <a:r>
              <a:rPr lang="nl-NL" dirty="0"/>
              <a:t> strategie is vaak beter dan de voorraadbeheer methode alleen</a:t>
            </a:r>
          </a:p>
          <a:p>
            <a:r>
              <a:rPr lang="nl-NL" dirty="0"/>
              <a:t>Behalve bij:</a:t>
            </a:r>
          </a:p>
          <a:p>
            <a:pPr lvl="1"/>
            <a:r>
              <a:rPr lang="nl-NL" dirty="0"/>
              <a:t>Plotseling verlies van productiecapaciteit</a:t>
            </a:r>
          </a:p>
          <a:p>
            <a:pPr marL="0" indent="0">
              <a:buNone/>
            </a:pP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43222135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E316BAF-A402-D111-6C18-C4F8C9B0F0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7F8B726-D9A7-F7FC-C32C-4E0CBF8163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5FE72064-3C24-4EC5-B4D5-91A4355EB5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638" y="386930"/>
            <a:ext cx="9236700" cy="1188950"/>
          </a:xfrm>
        </p:spPr>
        <p:txBody>
          <a:bodyPr anchor="b">
            <a:noAutofit/>
          </a:bodyPr>
          <a:lstStyle/>
          <a:p>
            <a:r>
              <a:rPr lang="nl-NL" dirty="0"/>
              <a:t>Conclusie en Discussie</a:t>
            </a:r>
            <a:endParaRPr lang="en-GB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540B39CE-3F90-60FE-C4F4-90A4285D8D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" y="1998368"/>
            <a:ext cx="11695083" cy="782176"/>
            <a:chOff x="-2" y="1998368"/>
            <a:chExt cx="11695083" cy="782176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9407BDB1-1A44-628B-4354-D531655747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BF25C3F0-1EF8-53C9-C5C7-467D828158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20010F34-CD70-2998-BDF9-CC1604AE7D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1478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1DFFC69-E2D6-88B3-136B-04447C633A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3660" y="2599509"/>
            <a:ext cx="10143668" cy="3435531"/>
          </a:xfrm>
        </p:spPr>
        <p:txBody>
          <a:bodyPr anchor="ctr">
            <a:normAutofit fontScale="77500" lnSpcReduction="20000"/>
          </a:bodyPr>
          <a:lstStyle/>
          <a:p>
            <a:r>
              <a:rPr lang="nl-NL" dirty="0"/>
              <a:t>Re-order </a:t>
            </a:r>
            <a:r>
              <a:rPr lang="nl-NL" dirty="0" err="1"/>
              <a:t>cycle</a:t>
            </a:r>
            <a:r>
              <a:rPr lang="nl-NL" dirty="0"/>
              <a:t> methode is effectiever als </a:t>
            </a:r>
            <a:r>
              <a:rPr lang="nl-NL" dirty="0" err="1"/>
              <a:t>supply</a:t>
            </a:r>
            <a:r>
              <a:rPr lang="nl-NL" dirty="0"/>
              <a:t> chain </a:t>
            </a:r>
            <a:r>
              <a:rPr lang="nl-NL" dirty="0" err="1"/>
              <a:t>resilience</a:t>
            </a:r>
            <a:r>
              <a:rPr lang="nl-NL" dirty="0"/>
              <a:t> strategie dan de re-order level methode</a:t>
            </a:r>
          </a:p>
          <a:p>
            <a:pPr lvl="1"/>
            <a:r>
              <a:rPr lang="nl-NL" dirty="0"/>
              <a:t>Korte tijd tussen orders -&gt; meer flexibiliteit</a:t>
            </a:r>
          </a:p>
          <a:p>
            <a:r>
              <a:rPr lang="nl-NL" dirty="0"/>
              <a:t>Aanbevelingen voor managers</a:t>
            </a:r>
          </a:p>
          <a:p>
            <a:pPr lvl="1"/>
            <a:r>
              <a:rPr lang="nl-NL" dirty="0"/>
              <a:t>Re-order </a:t>
            </a:r>
            <a:r>
              <a:rPr lang="nl-NL" dirty="0" err="1"/>
              <a:t>cycle</a:t>
            </a:r>
            <a:r>
              <a:rPr lang="nl-NL" dirty="0"/>
              <a:t> methode is het meest effectief om </a:t>
            </a:r>
            <a:r>
              <a:rPr lang="nl-NL" dirty="0" err="1"/>
              <a:t>supply</a:t>
            </a:r>
            <a:r>
              <a:rPr lang="nl-NL" dirty="0"/>
              <a:t> chain </a:t>
            </a:r>
            <a:r>
              <a:rPr lang="nl-NL" dirty="0" err="1"/>
              <a:t>resilience</a:t>
            </a:r>
            <a:r>
              <a:rPr lang="nl-NL" dirty="0"/>
              <a:t> te verhogen</a:t>
            </a:r>
          </a:p>
          <a:p>
            <a:pPr lvl="1"/>
            <a:r>
              <a:rPr lang="nl-NL" dirty="0"/>
              <a:t>Extra voorraad verhoogt meestal de </a:t>
            </a:r>
            <a:r>
              <a:rPr lang="nl-NL" dirty="0" err="1"/>
              <a:t>supply</a:t>
            </a:r>
            <a:r>
              <a:rPr lang="nl-NL" dirty="0"/>
              <a:t> chain </a:t>
            </a:r>
            <a:r>
              <a:rPr lang="nl-NL" dirty="0" err="1"/>
              <a:t>resilience</a:t>
            </a:r>
            <a:endParaRPr lang="nl-NL" dirty="0"/>
          </a:p>
          <a:p>
            <a:pPr lvl="1"/>
            <a:r>
              <a:rPr lang="nl-NL" dirty="0"/>
              <a:t>Veel plotselinge verstoringen van productiecapaciteit -&gt; geen extra voorraad aanhouden</a:t>
            </a:r>
          </a:p>
          <a:p>
            <a:endParaRPr lang="nl-NL" dirty="0"/>
          </a:p>
          <a:p>
            <a:r>
              <a:rPr lang="nl-NL" dirty="0"/>
              <a:t>Het voorraadbeheer van grondstoffen is dominant in het bepalen van de resultaten</a:t>
            </a:r>
          </a:p>
          <a:p>
            <a:r>
              <a:rPr lang="nl-NL" dirty="0"/>
              <a:t>Houdbaarheid heeft in dit model weinig tot geen invloed op de resultaten</a:t>
            </a:r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94226872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7871662-FDA9-44A6-F0E8-F987976272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C664D40-1588-339D-099C-A75C8974CA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1" y="5074024"/>
            <a:ext cx="10109199" cy="59803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dirty="0" err="1"/>
              <a:t>Vragen</a:t>
            </a:r>
            <a:endParaRPr lang="en-US" sz="3600" dirty="0"/>
          </a:p>
        </p:txBody>
      </p:sp>
      <p:pic>
        <p:nvPicPr>
          <p:cNvPr id="16" name="Picture 15" descr="3D-zwarte vraagtekens met één geel vraagteken">
            <a:extLst>
              <a:ext uri="{FF2B5EF4-FFF2-40B4-BE49-F238E27FC236}">
                <a16:creationId xmlns:a16="http://schemas.microsoft.com/office/drawing/2014/main" id="{4476210B-3F8E-7273-843C-EEFE3BCD018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805" b="5427"/>
          <a:stretch>
            <a:fillRect/>
          </a:stretch>
        </p:blipFill>
        <p:spPr>
          <a:xfrm>
            <a:off x="20" y="-39"/>
            <a:ext cx="12191980" cy="4172740"/>
          </a:xfrm>
          <a:prstGeom prst="rect">
            <a:avLst/>
          </a:prstGeom>
        </p:spPr>
      </p:pic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7667AA61-5C27-F30F-D229-06CBE5709F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65141" y="4811517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6523883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Office 2013 - 202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227</TotalTime>
  <Words>726</Words>
  <Application>Microsoft Office PowerPoint</Application>
  <PresentationFormat>Breedbeeld</PresentationFormat>
  <Paragraphs>143</Paragraphs>
  <Slides>25</Slides>
  <Notes>0</Notes>
  <HiddenSlides>3</HiddenSlides>
  <MMClips>0</MMClips>
  <ScaleCrop>false</ScaleCrop>
  <HeadingPairs>
    <vt:vector size="6" baseType="variant">
      <vt:variant>
        <vt:lpstr>Gebruikte lettertypen</vt:lpstr>
      </vt:variant>
      <vt:variant>
        <vt:i4>3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25</vt:i4>
      </vt:variant>
    </vt:vector>
  </HeadingPairs>
  <TitlesOfParts>
    <vt:vector size="29" baseType="lpstr">
      <vt:lpstr>Aptos</vt:lpstr>
      <vt:lpstr>Aptos Display</vt:lpstr>
      <vt:lpstr>Arial</vt:lpstr>
      <vt:lpstr>Kantoorthema</vt:lpstr>
      <vt:lpstr>Effectiviteit van Voorraadbeheer Methoden als Supply Chain Resilience Strategieën  in de Productie Industrie</vt:lpstr>
      <vt:lpstr>Inhoud</vt:lpstr>
      <vt:lpstr>Onderzoeksvraag</vt:lpstr>
      <vt:lpstr>Literatuurstudie</vt:lpstr>
      <vt:lpstr>Supply Chain Resilience</vt:lpstr>
      <vt:lpstr>Supply Chain Fases</vt:lpstr>
      <vt:lpstr>Supply Chain Verstoringen verwerkt in het model</vt:lpstr>
      <vt:lpstr>Externe Verstoringen</vt:lpstr>
      <vt:lpstr>Invloed Externe Verstoringen</vt:lpstr>
      <vt:lpstr>Supply Chain Resilience Strategieën verwerkt in het model</vt:lpstr>
      <vt:lpstr>Twee Algemene Voorraadbeheer Methoden</vt:lpstr>
      <vt:lpstr>Speciale Gevallen voor Voorraadbeheer Verwerkt in Model</vt:lpstr>
      <vt:lpstr>Simulatiemodel</vt:lpstr>
      <vt:lpstr>Voorraadbeheer van Grondstoffen</vt:lpstr>
      <vt:lpstr>Order Verwerking en Order Achterstand</vt:lpstr>
      <vt:lpstr>Productielijn en Voorraadbeheer Eindproduct</vt:lpstr>
      <vt:lpstr>Productiecapaciteit</vt:lpstr>
      <vt:lpstr>Simulatiemodel</vt:lpstr>
      <vt:lpstr>Voorbeeld KPI’s</vt:lpstr>
      <vt:lpstr>Inputvariabelen</vt:lpstr>
      <vt:lpstr>Geteste Scenario’s</vt:lpstr>
      <vt:lpstr>Resultaten</vt:lpstr>
      <vt:lpstr>Resultaten</vt:lpstr>
      <vt:lpstr>Conclusie en Discussie</vt:lpstr>
      <vt:lpstr>Vragen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Joost Keuning</dc:creator>
  <cp:lastModifiedBy>Joost Keuning</cp:lastModifiedBy>
  <cp:revision>100</cp:revision>
  <dcterms:created xsi:type="dcterms:W3CDTF">2026-01-25T16:07:41Z</dcterms:created>
  <dcterms:modified xsi:type="dcterms:W3CDTF">2026-03-09T21:51:10Z</dcterms:modified>
</cp:coreProperties>
</file>